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605" r:id="rId3"/>
    <p:sldId id="563" r:id="rId4"/>
    <p:sldId id="606" r:id="rId5"/>
    <p:sldId id="562" r:id="rId6"/>
    <p:sldId id="607" r:id="rId7"/>
    <p:sldId id="601" r:id="rId8"/>
    <p:sldId id="397" r:id="rId9"/>
    <p:sldId id="602" r:id="rId10"/>
    <p:sldId id="603" r:id="rId11"/>
    <p:sldId id="449" r:id="rId12"/>
    <p:sldId id="514" r:id="rId13"/>
    <p:sldId id="590" r:id="rId14"/>
    <p:sldId id="604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255"/>
    <p:restoredTop sz="89635"/>
  </p:normalViewPr>
  <p:slideViewPr>
    <p:cSldViewPr snapToGrid="0" snapToObjects="1">
      <p:cViewPr varScale="1">
        <p:scale>
          <a:sx n="70" d="100"/>
          <a:sy n="70" d="100"/>
        </p:scale>
        <p:origin x="131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ABFC2D-6F61-BC42-B8AC-F993D52BA60E}" type="datetimeFigureOut">
              <a:rPr lang="en-US" smtClean="0"/>
              <a:t>9/14/20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214580-D26D-9846-8D9E-E07B587CE5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0095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CF2FC893-3680-1144-8EAF-E1D2953ACAED}" type="slidenum">
              <a:rPr lang="en-US" sz="1200"/>
              <a:pPr/>
              <a:t>7</a:t>
            </a:fld>
            <a:endParaRPr lang="en-US" sz="1200"/>
          </a:p>
        </p:txBody>
      </p:sp>
      <p:sp>
        <p:nvSpPr>
          <p:cNvPr id="38915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>
              <a:buFontTx/>
              <a:buChar char="•"/>
            </a:pPr>
            <a:r>
              <a:rPr lang="en-US">
                <a:ea typeface="ＭＳ Ｐゴシック" charset="0"/>
                <a:cs typeface="ＭＳ Ｐゴシック" charset="0"/>
              </a:rPr>
              <a:t>Some earthquake mechanisms and their moment tensor representation</a:t>
            </a:r>
          </a:p>
          <a:p>
            <a:pPr eaLnBrk="1" hangingPunct="1">
              <a:buFontTx/>
              <a:buChar char="•"/>
            </a:pPr>
            <a:r>
              <a:rPr lang="en-US">
                <a:ea typeface="ＭＳ Ｐゴシック" charset="0"/>
                <a:cs typeface="ＭＳ Ｐゴシック" charset="0"/>
              </a:rPr>
              <a:t>Since its symmetric we can diagonalize</a:t>
            </a:r>
          </a:p>
          <a:p>
            <a:pPr lvl="1" eaLnBrk="1" hangingPunct="1">
              <a:buFontTx/>
              <a:buChar char="•"/>
            </a:pPr>
            <a:r>
              <a:rPr lang="en-US">
                <a:ea typeface="ＭＳ Ｐゴシック" charset="0"/>
              </a:rPr>
              <a:t>The principal axes are the T (max tension; 1),N, and P (max compression; -1) axes</a:t>
            </a:r>
          </a:p>
          <a:p>
            <a:pPr lvl="1" eaLnBrk="1" hangingPunct="1">
              <a:buFontTx/>
              <a:buChar char="•"/>
            </a:pPr>
            <a:endParaRPr lang="en-US">
              <a:ea typeface="ＭＳ Ｐゴシック" charset="0"/>
            </a:endParaRPr>
          </a:p>
          <a:p>
            <a:pPr eaLnBrk="1" hangingPunct="1">
              <a:buFontTx/>
              <a:buChar char="•"/>
            </a:pPr>
            <a:r>
              <a:rPr lang="en-US">
                <a:ea typeface="ＭＳ Ｐゴシック" charset="0"/>
                <a:cs typeface="ＭＳ Ｐゴシック" charset="0"/>
              </a:rPr>
              <a:t>TRANS: Motivation - if we can get at the source moment tensor we can find whether the event is slip on a plane (earthquake) or pressure pulse</a:t>
            </a:r>
          </a:p>
          <a:p>
            <a:pPr lvl="1" eaLnBrk="1" hangingPunct="1">
              <a:buFontTx/>
              <a:buChar char="•"/>
            </a:pPr>
            <a:endParaRPr lang="en-US">
              <a:ea typeface="ＭＳ Ｐゴシック" charset="0"/>
            </a:endParaRPr>
          </a:p>
          <a:p>
            <a:pPr eaLnBrk="1" hangingPunct="1">
              <a:buFontTx/>
              <a:buChar char="•"/>
            </a:pPr>
            <a:r>
              <a:rPr lang="en-US">
                <a:ea typeface="ＭＳ Ｐゴシック" charset="0"/>
                <a:cs typeface="ＭＳ Ｐゴシック" charset="0"/>
              </a:rPr>
              <a:t>Maybe board stuff for isotropic and deviatoric</a:t>
            </a:r>
          </a:p>
          <a:p>
            <a:pPr eaLnBrk="1" hangingPunct="1">
              <a:buFontTx/>
              <a:buChar char="•"/>
            </a:pPr>
            <a:r>
              <a:rPr lang="en-US">
                <a:ea typeface="ＭＳ Ｐゴシック" charset="0"/>
                <a:cs typeface="ＭＳ Ｐゴシック" charset="0"/>
              </a:rPr>
              <a:t>Force deviatoric = zero trace</a:t>
            </a:r>
          </a:p>
          <a:p>
            <a:pPr eaLnBrk="1" hangingPunct="1">
              <a:buFontTx/>
              <a:buChar char="•"/>
            </a:pPr>
            <a:endParaRPr lang="en-US">
              <a:ea typeface="ＭＳ Ｐゴシック" charset="0"/>
              <a:cs typeface="ＭＳ Ｐゴシック" charset="0"/>
            </a:endParaRPr>
          </a:p>
          <a:p>
            <a:pPr eaLnBrk="1" hangingPunct="1">
              <a:buFontTx/>
              <a:buChar char="•"/>
            </a:pPr>
            <a:r>
              <a:rPr lang="en-US">
                <a:ea typeface="ＭＳ Ｐゴシック" charset="0"/>
                <a:cs typeface="ＭＳ Ｐゴシック" charset="0"/>
              </a:rPr>
              <a:t>***Deviatoric sources = trace is 0 - no volume</a:t>
            </a:r>
          </a:p>
          <a:p>
            <a:pPr eaLnBrk="1" hangingPunct="1">
              <a:buFontTx/>
              <a:buChar char="•"/>
            </a:pPr>
            <a:r>
              <a:rPr lang="en-US">
                <a:ea typeface="ＭＳ Ｐゴシック" charset="0"/>
                <a:cs typeface="ＭＳ Ｐゴシック" charset="0"/>
              </a:rPr>
              <a:t>***Isotropic source = trace is nonzero - volume change</a:t>
            </a:r>
          </a:p>
          <a:p>
            <a:pPr eaLnBrk="1" hangingPunct="1">
              <a:buFontTx/>
              <a:buChar char="•"/>
            </a:pPr>
            <a:endParaRPr lang="en-US">
              <a:ea typeface="ＭＳ Ｐゴシック" charset="0"/>
              <a:cs typeface="ＭＳ Ｐゴシック" charset="0"/>
            </a:endParaRPr>
          </a:p>
          <a:p>
            <a:pPr eaLnBrk="1" hangingPunct="1">
              <a:buFontTx/>
              <a:buChar char="•"/>
            </a:pPr>
            <a:r>
              <a:rPr lang="en-US">
                <a:ea typeface="ＭＳ Ｐゴシック" charset="0"/>
                <a:cs typeface="ＭＳ Ｐゴシック" charset="0"/>
              </a:rPr>
              <a:t>The tool we use to calculate this moment tensor is a regional linear inversion</a:t>
            </a:r>
          </a:p>
        </p:txBody>
      </p:sp>
    </p:spTree>
    <p:extLst>
      <p:ext uri="{BB962C8B-B14F-4D97-AF65-F5344CB8AC3E}">
        <p14:creationId xmlns:p14="http://schemas.microsoft.com/office/powerpoint/2010/main" val="11650158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F03909-CFBC-B445-B42D-7F50E57F043A}" type="slidenum">
              <a:rPr lang="en-US" sz="1200"/>
              <a:pPr/>
              <a:t>8</a:t>
            </a:fld>
            <a:endParaRPr lang="en-US" sz="1200"/>
          </a:p>
        </p:txBody>
      </p:sp>
      <p:sp>
        <p:nvSpPr>
          <p:cNvPr id="48131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2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95723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A1CB3C9C-158E-0747-B5B2-B443C2116A23}" type="slidenum">
              <a:rPr lang="en-US" sz="1200"/>
              <a:pPr/>
              <a:t>9</a:t>
            </a:fld>
            <a:endParaRPr lang="en-US" sz="1200"/>
          </a:p>
        </p:txBody>
      </p:sp>
      <p:sp>
        <p:nvSpPr>
          <p:cNvPr id="52227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8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93801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1401156A-19A6-DC4A-9F4E-DA7F80401CFD}" type="slidenum">
              <a:rPr lang="en-US" sz="1200"/>
              <a:pPr/>
              <a:t>10</a:t>
            </a:fld>
            <a:endParaRPr lang="en-US" sz="1200"/>
          </a:p>
        </p:txBody>
      </p:sp>
      <p:sp>
        <p:nvSpPr>
          <p:cNvPr id="56323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4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75164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C7945766-0558-824F-AEA8-C2949BFFC123}" type="slidenum">
              <a:rPr lang="en-US" sz="1200"/>
              <a:pPr/>
              <a:t>13</a:t>
            </a:fld>
            <a:endParaRPr lang="en-US" sz="1200"/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Tx/>
              <a:buChar char="-"/>
            </a:pPr>
            <a:r>
              <a:rPr lang="en-US">
                <a:ea typeface="ＭＳ Ｐゴシック" charset="0"/>
                <a:cs typeface="ＭＳ Ｐゴシック" charset="0"/>
              </a:rPr>
              <a:t>17 explosions</a:t>
            </a:r>
          </a:p>
          <a:p>
            <a:pPr eaLnBrk="1" hangingPunct="1">
              <a:buFontTx/>
              <a:buChar char="-"/>
            </a:pPr>
            <a:r>
              <a:rPr lang="en-US">
                <a:ea typeface="ＭＳ Ｐゴシック" charset="0"/>
                <a:cs typeface="ＭＳ Ｐゴシック" charset="0"/>
              </a:rPr>
              <a:t>12 earthquakes</a:t>
            </a:r>
          </a:p>
          <a:p>
            <a:pPr eaLnBrk="1" hangingPunct="1">
              <a:buFontTx/>
              <a:buChar char="-"/>
            </a:pPr>
            <a:r>
              <a:rPr lang="en-US">
                <a:ea typeface="ＭＳ Ｐゴシック" charset="0"/>
                <a:cs typeface="ＭＳ Ｐゴシック" charset="0"/>
              </a:rPr>
              <a:t>3 collapses</a:t>
            </a:r>
          </a:p>
        </p:txBody>
      </p:sp>
    </p:spTree>
    <p:extLst>
      <p:ext uri="{BB962C8B-B14F-4D97-AF65-F5344CB8AC3E}">
        <p14:creationId xmlns:p14="http://schemas.microsoft.com/office/powerpoint/2010/main" val="21679766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1D52AA-6D58-2E49-A163-8F634ECAE6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D7CCA8D-C2BB-8B46-A596-F3311CE078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0C69AB-CF61-5E40-808D-D2942FBD10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F9B55-7E14-5D4C-88DC-0A516BC0EFF8}" type="datetimeFigureOut">
              <a:rPr lang="en-US" smtClean="0"/>
              <a:t>9/14/20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E0051E-6176-7847-A9BE-8A36911E03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CB5281-5C8B-0D4F-BDDD-29FB01564A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94491-24E3-EC46-B33A-10CBFB5992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2373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90FCF1-F783-5F4A-9F7A-1C3BA22E0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540FB31-E054-5946-93F1-6E6DDBFD2E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F4117C-68C7-0C4A-9C2E-FE35BAB057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F9B55-7E14-5D4C-88DC-0A516BC0EFF8}" type="datetimeFigureOut">
              <a:rPr lang="en-US" smtClean="0"/>
              <a:t>9/14/20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DB258C-0131-CC42-8056-13D0522805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A04945-2E25-8B47-A476-24529C465C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94491-24E3-EC46-B33A-10CBFB5992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3502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8E24D08-82A6-E24C-9638-DCEF6EA4D82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51910E8-6CE4-C24A-8A7A-788B032D19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0185E8-190A-1944-867F-D8D7AB36F3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F9B55-7E14-5D4C-88DC-0A516BC0EFF8}" type="datetimeFigureOut">
              <a:rPr lang="en-US" smtClean="0"/>
              <a:t>9/14/20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9D6816-0BAD-A24B-94B1-DF3BCFD59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E18E8F-2E06-AA41-9393-09C341F44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94491-24E3-EC46-B33A-10CBFB5992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7825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729CF7-3126-464A-BE84-2FA661B44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12D55F-F674-C04B-807E-81194DD336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E34397-32C1-5349-B6EB-1851AEA58C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F9B55-7E14-5D4C-88DC-0A516BC0EFF8}" type="datetimeFigureOut">
              <a:rPr lang="en-US" smtClean="0"/>
              <a:t>9/14/20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0CA92B-6FAC-814B-9EB8-EB72544088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039F12-8969-0D40-AA56-6549136C76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94491-24E3-EC46-B33A-10CBFB5992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925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283766-835C-5D48-A200-A9105BF0EC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E37DF9-F318-5241-B852-9AD02F0866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62B914-6C79-5941-931F-BA56214D15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F9B55-7E14-5D4C-88DC-0A516BC0EFF8}" type="datetimeFigureOut">
              <a:rPr lang="en-US" smtClean="0"/>
              <a:t>9/14/20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FDF22B-AFE8-A441-96A5-C7564FAB7E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25FE66-F0D4-554B-B52C-3156608D1C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94491-24E3-EC46-B33A-10CBFB5992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4412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8C523E-67DD-8E40-BB52-FCBF3A8A4C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33429A-E8BB-AC4F-AD8B-173171316DF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32AEAA-FB3A-BC4A-A445-764AE7CC72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D7D2A9-CE63-D244-BF74-1139C0F67B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F9B55-7E14-5D4C-88DC-0A516BC0EFF8}" type="datetimeFigureOut">
              <a:rPr lang="en-US" smtClean="0"/>
              <a:t>9/14/20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E7D3DE-A032-F14A-9057-EDEE815485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D78D65-03C0-EF49-8873-2082D81FCB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94491-24E3-EC46-B33A-10CBFB5992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6140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DABED-8542-A24A-98D2-6DACBE8BD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6122FC-5612-B44D-A08C-612B690595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557AC4-0BD1-6A48-AB76-FDACE2BA4F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95CFE8-7BE2-494B-A8C3-CC1FE4273C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3BDED3-9E38-4D4D-849C-561DD06393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A8D9ECE-AA80-4542-98A5-3712E72EF8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F9B55-7E14-5D4C-88DC-0A516BC0EFF8}" type="datetimeFigureOut">
              <a:rPr lang="en-US" smtClean="0"/>
              <a:t>9/14/20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E615998-4852-9440-B401-0E8F3BF7D6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E4B69A2-5854-1744-95F4-C11B3FD774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94491-24E3-EC46-B33A-10CBFB5992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2476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70E24A-04D6-CE48-8A90-B7BA934EA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F9B77F-FF69-E449-892D-A4136AF0BD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F9B55-7E14-5D4C-88DC-0A516BC0EFF8}" type="datetimeFigureOut">
              <a:rPr lang="en-US" smtClean="0"/>
              <a:t>9/14/20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AD8DB5-426E-7945-8688-4D6B99A4B9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2E4AAD-611C-4549-8555-BB80C27FF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94491-24E3-EC46-B33A-10CBFB5992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0474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5F398BA-0A3F-CE43-8937-0CBF7BB4AB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F9B55-7E14-5D4C-88DC-0A516BC0EFF8}" type="datetimeFigureOut">
              <a:rPr lang="en-US" smtClean="0"/>
              <a:t>9/14/20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E4A30A1-EB02-8444-8B94-36A189C062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25CD5F-D1C8-7941-B75D-CE36455ED0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94491-24E3-EC46-B33A-10CBFB5992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5071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45B015-11F5-E143-8718-F0AF19249C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581064-5279-864F-AABF-8E4F0356BC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B693E6-CCD9-C14A-823F-676E044899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628758-32D5-B14D-85AA-8FF3797269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F9B55-7E14-5D4C-88DC-0A516BC0EFF8}" type="datetimeFigureOut">
              <a:rPr lang="en-US" smtClean="0"/>
              <a:t>9/14/20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E49F6E-99D3-8D4F-A8B6-149DAE05C3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8C2DB8-29DE-1C4D-83A1-5D036D5FD2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94491-24E3-EC46-B33A-10CBFB5992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4686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A2FD8-8661-A644-82FE-E730985647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A9DB2B5-31CE-DE43-81F5-F7709DF55E5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4FB327-8495-4A47-9063-116B149636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D41B70-05FD-414B-A8AD-1AFB29901D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F9B55-7E14-5D4C-88DC-0A516BC0EFF8}" type="datetimeFigureOut">
              <a:rPr lang="en-US" smtClean="0"/>
              <a:t>9/14/20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672C95-70F7-5C45-8073-37BD011050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57785A-41C9-E245-9229-1E778113C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94491-24E3-EC46-B33A-10CBFB5992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9031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8007665-2DBD-BB40-B1A4-34616431C2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F0B31F-D0E0-EC49-83B5-8AA10BBC8D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E8A211-674F-5E48-98D9-3383E93D2D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CF9B55-7E14-5D4C-88DC-0A516BC0EFF8}" type="datetimeFigureOut">
              <a:rPr lang="en-US" smtClean="0"/>
              <a:t>9/14/20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7BDE6D-7C5C-A54C-AA42-06F068DDF9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8D8F5E-C085-3746-B1B4-0EB3680A9F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E94491-24E3-EC46-B33A-10CBFB5992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7105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7" Type="http://schemas.openxmlformats.org/officeDocument/2006/relationships/image" Target="../media/image23.tif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7" Type="http://schemas.openxmlformats.org/officeDocument/2006/relationships/image" Target="../media/image20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17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tif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6BB2B-69DC-1E42-AA5D-7F4B97F7609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Jupyter</a:t>
            </a:r>
            <a:r>
              <a:rPr lang="en-US" dirty="0"/>
              <a:t> Notebook Moment Tensor Decomposition Tool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E7DC52B-F215-D246-A9C2-E39A501ED3D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 program to decompose a full moment tensor, plot deviatoric, double-couple and CLVD tensors, and plot the solution in source-type space</a:t>
            </a:r>
          </a:p>
        </p:txBody>
      </p:sp>
    </p:spTree>
    <p:extLst>
      <p:ext uri="{BB962C8B-B14F-4D97-AF65-F5344CB8AC3E}">
        <p14:creationId xmlns:p14="http://schemas.microsoft.com/office/powerpoint/2010/main" val="42850715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8" name="Picture 2" descr="fig01_mapJG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1590676"/>
            <a:ext cx="2840038" cy="4657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5299" name="Text Box 3"/>
          <p:cNvSpPr txBox="1">
            <a:spLocks noChangeArrowheads="1"/>
          </p:cNvSpPr>
          <p:nvPr/>
        </p:nvSpPr>
        <p:spPr bwMode="auto">
          <a:xfrm>
            <a:off x="1855788" y="381000"/>
            <a:ext cx="31734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b="1"/>
              <a:t>Western US</a:t>
            </a:r>
          </a:p>
        </p:txBody>
      </p:sp>
      <p:pic>
        <p:nvPicPr>
          <p:cNvPr id="55300" name="Picture 5" descr="hoya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1" y="1"/>
            <a:ext cx="5165725" cy="6856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5301" name="TextBox 4"/>
          <p:cNvSpPr txBox="1">
            <a:spLocks noChangeArrowheads="1"/>
          </p:cNvSpPr>
          <p:nvPr/>
        </p:nvSpPr>
        <p:spPr bwMode="auto">
          <a:xfrm>
            <a:off x="1524000" y="6400800"/>
            <a:ext cx="2895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/>
              <a:t>Ford et al., 2009</a:t>
            </a:r>
          </a:p>
        </p:txBody>
      </p:sp>
    </p:spTree>
    <p:extLst>
      <p:ext uri="{BB962C8B-B14F-4D97-AF65-F5344CB8AC3E}">
        <p14:creationId xmlns:p14="http://schemas.microsoft.com/office/powerpoint/2010/main" val="13624476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7346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3620256"/>
              </p:ext>
            </p:extLst>
          </p:nvPr>
        </p:nvGraphicFramePr>
        <p:xfrm>
          <a:off x="621433" y="4403605"/>
          <a:ext cx="6792912" cy="2008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8" name="Equation" r:id="rId3" imgW="4013200" imgH="1168400" progId="Equation.3">
                  <p:embed/>
                </p:oleObj>
              </mc:Choice>
              <mc:Fallback>
                <p:oleObj name="Equation" r:id="rId3" imgW="4013200" imgH="1168400" progId="Equation.3">
                  <p:embed/>
                  <p:pic>
                    <p:nvPicPr>
                      <p:cNvPr id="57346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1433" y="4403605"/>
                        <a:ext cx="6792912" cy="20081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7347" name="TextBox 8"/>
          <p:cNvSpPr txBox="1">
            <a:spLocks noChangeArrowheads="1"/>
          </p:cNvSpPr>
          <p:nvPr/>
        </p:nvSpPr>
        <p:spPr bwMode="auto">
          <a:xfrm>
            <a:off x="1774826" y="195263"/>
            <a:ext cx="8596313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3200" dirty="0">
                <a:latin typeface="Calibri" charset="0"/>
              </a:rPr>
              <a:t>Hudson Source-Type Plot (Hudson et al., 1989)</a:t>
            </a:r>
          </a:p>
        </p:txBody>
      </p:sp>
      <p:sp>
        <p:nvSpPr>
          <p:cNvPr id="57348" name="TextBox 9"/>
          <p:cNvSpPr txBox="1">
            <a:spLocks noChangeArrowheads="1"/>
          </p:cNvSpPr>
          <p:nvPr/>
        </p:nvSpPr>
        <p:spPr bwMode="auto">
          <a:xfrm>
            <a:off x="4655271" y="6229231"/>
            <a:ext cx="303256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dirty="0">
                <a:latin typeface="Calibri" charset="0"/>
              </a:rPr>
              <a:t>From Ford et al. (2010)</a:t>
            </a:r>
          </a:p>
        </p:txBody>
      </p:sp>
      <p:pic>
        <p:nvPicPr>
          <p:cNvPr id="57349" name="Picture 10" descr="hoya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71" y="1023818"/>
            <a:ext cx="7034213" cy="307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91C779F-BA9E-B742-82DA-B094A46C22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77464" y="543464"/>
            <a:ext cx="6314536" cy="631453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CC8A1B4-F13B-7842-8EA4-050F19697251}"/>
              </a:ext>
            </a:extLst>
          </p:cNvPr>
          <p:cNvSpPr txBox="1"/>
          <p:nvPr/>
        </p:nvSpPr>
        <p:spPr>
          <a:xfrm>
            <a:off x="8910226" y="839152"/>
            <a:ext cx="2921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c) Tape and Tape (2012) Lune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2890913-0B73-E242-8767-346D15C45D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33923" y="4097218"/>
            <a:ext cx="1765300" cy="12319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2F4188A-D424-FC43-AF14-86336D42E137}"/>
              </a:ext>
            </a:extLst>
          </p:cNvPr>
          <p:cNvSpPr txBox="1"/>
          <p:nvPr/>
        </p:nvSpPr>
        <p:spPr>
          <a:xfrm>
            <a:off x="8749612" y="6188156"/>
            <a:ext cx="32714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Symbol" pitchFamily="2" charset="2"/>
              </a:rPr>
              <a:t>g</a:t>
            </a:r>
            <a:r>
              <a:rPr lang="en-US" dirty="0"/>
              <a:t> is longitude,</a:t>
            </a:r>
            <a:r>
              <a:rPr lang="en-US" dirty="0">
                <a:latin typeface="Symbol" pitchFamily="2" charset="2"/>
              </a:rPr>
              <a:t> d </a:t>
            </a:r>
            <a:r>
              <a:rPr lang="en-US" dirty="0"/>
              <a:t>is latitude and </a:t>
            </a:r>
            <a:r>
              <a:rPr lang="en-US" dirty="0">
                <a:latin typeface="Symbol" pitchFamily="2" charset="2"/>
              </a:rPr>
              <a:t>b</a:t>
            </a:r>
            <a:r>
              <a:rPr lang="en-US" dirty="0"/>
              <a:t> is colatitude on a unit sphere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748D95-E092-764D-8524-42695F01B593}"/>
              </a:ext>
            </a:extLst>
          </p:cNvPr>
          <p:cNvSpPr txBox="1"/>
          <p:nvPr/>
        </p:nvSpPr>
        <p:spPr>
          <a:xfrm>
            <a:off x="2139811" y="4978558"/>
            <a:ext cx="18780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 are eigenvalues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FC60F9B-0E98-8D4F-81BA-5CF90FFD51A3}"/>
              </a:ext>
            </a:extLst>
          </p:cNvPr>
          <p:cNvSpPr txBox="1"/>
          <p:nvPr/>
        </p:nvSpPr>
        <p:spPr>
          <a:xfrm>
            <a:off x="10178853" y="5223033"/>
            <a:ext cx="1820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ymbol" pitchFamily="2" charset="2"/>
              </a:rPr>
              <a:t>l</a:t>
            </a:r>
            <a:r>
              <a:rPr lang="en-US" dirty="0"/>
              <a:t> are eigenvalues</a:t>
            </a:r>
          </a:p>
        </p:txBody>
      </p:sp>
    </p:spTree>
    <p:extLst>
      <p:ext uri="{BB962C8B-B14F-4D97-AF65-F5344CB8AC3E}">
        <p14:creationId xmlns:p14="http://schemas.microsoft.com/office/powerpoint/2010/main" val="32808017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B0A6C58-6349-AE4F-A509-736F13BDD1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9926" y="1801488"/>
            <a:ext cx="6231972" cy="450045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41D39A8-0DB2-1842-B99D-BF616B6CB04E}"/>
              </a:ext>
            </a:extLst>
          </p:cNvPr>
          <p:cNvSpPr txBox="1"/>
          <p:nvPr/>
        </p:nvSpPr>
        <p:spPr>
          <a:xfrm>
            <a:off x="2759676" y="148282"/>
            <a:ext cx="71298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Source-Type Projection</a:t>
            </a:r>
          </a:p>
          <a:p>
            <a:pPr algn="ctr"/>
            <a:r>
              <a:rPr lang="en-US" sz="2400" dirty="0"/>
              <a:t>&amp;</a:t>
            </a:r>
          </a:p>
          <a:p>
            <a:pPr algn="ctr"/>
            <a:r>
              <a:rPr lang="en-US" sz="2400" dirty="0"/>
              <a:t>Uncertainties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165B3D-85A7-C14A-9EB1-C522BD1EDD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2887" y="1257338"/>
            <a:ext cx="3113902" cy="184646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D619D76-B255-3C45-8948-2B31B570315E}"/>
              </a:ext>
            </a:extLst>
          </p:cNvPr>
          <p:cNvSpPr txBox="1"/>
          <p:nvPr/>
        </p:nvSpPr>
        <p:spPr>
          <a:xfrm>
            <a:off x="7368747" y="4856207"/>
            <a:ext cx="31880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Residual Bootstrap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Jackknife 3-Component Stations</a:t>
            </a:r>
          </a:p>
        </p:txBody>
      </p:sp>
    </p:spTree>
    <p:extLst>
      <p:ext uri="{BB962C8B-B14F-4D97-AF65-F5344CB8AC3E}">
        <p14:creationId xmlns:p14="http://schemas.microsoft.com/office/powerpoint/2010/main" val="16502570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70" name="Picture 4" descr="fig05_stplotall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7698" y="152400"/>
            <a:ext cx="5864225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8371" name="Picture 5" descr="fig01_mapJGR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1371601"/>
            <a:ext cx="2840038" cy="4657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8372" name="Text Box 6"/>
          <p:cNvSpPr txBox="1">
            <a:spLocks noChangeArrowheads="1"/>
          </p:cNvSpPr>
          <p:nvPr/>
        </p:nvSpPr>
        <p:spPr bwMode="auto">
          <a:xfrm>
            <a:off x="1855788" y="381000"/>
            <a:ext cx="40116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b="1"/>
              <a:t>Western US</a:t>
            </a:r>
          </a:p>
        </p:txBody>
      </p:sp>
      <p:sp>
        <p:nvSpPr>
          <p:cNvPr id="58373" name="TextBox 4"/>
          <p:cNvSpPr txBox="1">
            <a:spLocks noChangeArrowheads="1"/>
          </p:cNvSpPr>
          <p:nvPr/>
        </p:nvSpPr>
        <p:spPr bwMode="auto">
          <a:xfrm>
            <a:off x="6019800" y="6396038"/>
            <a:ext cx="45720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r>
              <a:rPr lang="en-US"/>
              <a:t>Ford et al. (2009)</a:t>
            </a:r>
          </a:p>
        </p:txBody>
      </p:sp>
      <p:graphicFrame>
        <p:nvGraphicFramePr>
          <p:cNvPr id="6" name="Object 2">
            <a:extLst>
              <a:ext uri="{FF2B5EF4-FFF2-40B4-BE49-F238E27FC236}">
                <a16:creationId xmlns:a16="http://schemas.microsoft.com/office/drawing/2014/main" id="{14928003-3812-3F45-BAAD-36FCB307B25D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5257801" y="5029201"/>
          <a:ext cx="4522787" cy="13370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4" name="Equation" r:id="rId6" imgW="4013200" imgH="1168400" progId="Equation.3">
                  <p:embed/>
                </p:oleObj>
              </mc:Choice>
              <mc:Fallback>
                <p:oleObj name="Equation" r:id="rId6" imgW="4013200" imgH="1168400" progId="Equation.3">
                  <p:embed/>
                  <p:pic>
                    <p:nvPicPr>
                      <p:cNvPr id="6" name="Object 2">
                        <a:extLst>
                          <a:ext uri="{FF2B5EF4-FFF2-40B4-BE49-F238E27FC236}">
                            <a16:creationId xmlns:a16="http://schemas.microsoft.com/office/drawing/2014/main" id="{14928003-3812-3F45-BAAD-36FCB307B25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57801" y="5029201"/>
                        <a:ext cx="4522787" cy="133707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1966AA38-7AD9-314A-90B9-39F69137A36B}"/>
              </a:ext>
            </a:extLst>
          </p:cNvPr>
          <p:cNvSpPr/>
          <p:nvPr/>
        </p:nvSpPr>
        <p:spPr bwMode="auto">
          <a:xfrm>
            <a:off x="5105400" y="4953001"/>
            <a:ext cx="1066800" cy="744735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D22AF04-A5E4-3E44-9817-981C1F4CD596}"/>
              </a:ext>
            </a:extLst>
          </p:cNvPr>
          <p:cNvSpPr/>
          <p:nvPr/>
        </p:nvSpPr>
        <p:spPr bwMode="auto">
          <a:xfrm>
            <a:off x="5257800" y="5773936"/>
            <a:ext cx="1295400" cy="744735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126085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6DCB38-FA64-2F46-8F9E-A1746404D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Jupyter</a:t>
            </a:r>
            <a:r>
              <a:rPr lang="en-US" dirty="0"/>
              <a:t> Notebook MT Decomposition Tool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3573C4-8681-7542-B99B-11ADF14003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Enter a moment tensor</a:t>
            </a:r>
          </a:p>
          <a:p>
            <a:r>
              <a:rPr lang="en-US" dirty="0"/>
              <a:t>Optionally enter a filename containing a source-type fitting parameter</a:t>
            </a:r>
          </a:p>
          <a:p>
            <a:endParaRPr lang="en-US" dirty="0"/>
          </a:p>
          <a:p>
            <a:r>
              <a:rPr lang="en-US" dirty="0"/>
              <a:t>Decompose the moment tensor and provide information on the scalar moment, moment magnitude and the isotropic, deviatoric, double-couple and CLVD components</a:t>
            </a:r>
          </a:p>
          <a:p>
            <a:r>
              <a:rPr lang="en-US" dirty="0"/>
              <a:t>Graphically plot the moment tensor in source-type space</a:t>
            </a:r>
          </a:p>
          <a:p>
            <a:endParaRPr lang="en-US" dirty="0"/>
          </a:p>
          <a:p>
            <a:r>
              <a:rPr lang="en-US" dirty="0"/>
              <a:t>Optionally plot a source-type fitting parameter distribution</a:t>
            </a:r>
          </a:p>
        </p:txBody>
      </p:sp>
    </p:spTree>
    <p:extLst>
      <p:ext uri="{BB962C8B-B14F-4D97-AF65-F5344CB8AC3E}">
        <p14:creationId xmlns:p14="http://schemas.microsoft.com/office/powerpoint/2010/main" val="2216540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EE4D63-399F-C146-A981-D3B110476E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2597"/>
            <a:ext cx="10515600" cy="704550"/>
          </a:xfrm>
        </p:spPr>
        <p:txBody>
          <a:bodyPr/>
          <a:lstStyle/>
          <a:p>
            <a:r>
              <a:rPr lang="en-US" dirty="0"/>
              <a:t>Some Reading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9B77D84-1775-6B4C-8A3B-091B8FC725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70" y="1535413"/>
            <a:ext cx="5629429" cy="341614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7359567-D58C-A843-A782-72117A1061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5490" y="365125"/>
            <a:ext cx="5270500" cy="32893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7E53D84-1A29-BC40-8996-592436DCB5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1454" y="3778863"/>
            <a:ext cx="4682346" cy="3096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5371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9800" y="0"/>
            <a:ext cx="7772400" cy="1143000"/>
          </a:xfrm>
        </p:spPr>
        <p:txBody>
          <a:bodyPr/>
          <a:lstStyle/>
          <a:p>
            <a:r>
              <a:rPr lang="en-US" sz="3600" dirty="0"/>
              <a:t>Example MT Inversion</a:t>
            </a:r>
          </a:p>
        </p:txBody>
      </p:sp>
      <p:pic>
        <p:nvPicPr>
          <p:cNvPr id="3" name="Picture 2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2038" y="1315529"/>
            <a:ext cx="7860162" cy="4628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2455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6CFD413-EA64-8A45-AEF8-5E26C161E1B1}"/>
                  </a:ext>
                </a:extLst>
              </p:cNvPr>
              <p:cNvSpPr txBox="1"/>
              <p:nvPr/>
            </p:nvSpPr>
            <p:spPr>
              <a:xfrm>
                <a:off x="646290" y="584200"/>
                <a:ext cx="3567836" cy="59052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⃑"/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⃑"/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en-US" sz="2000" b="0" dirty="0"/>
              </a:p>
              <a:p>
                <a:endParaRPr lang="en-US" sz="2000" dirty="0"/>
              </a:p>
              <a:p>
                <a:r>
                  <a:rPr lang="en-US" sz="2000" dirty="0"/>
                  <a:t>M=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  <m:sup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</m:d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U</m:t>
                    </m:r>
                  </m:oMath>
                </a14:m>
                <a:endParaRPr lang="en-US" sz="2000" dirty="0"/>
              </a:p>
              <a:p>
                <a:endParaRPr lang="en-US" sz="2000" dirty="0"/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𝑖𝑠𝑜</m:t>
                        </m:r>
                      </m:sup>
                    </m:sSubSup>
                  </m:oMath>
                </a14:m>
                <a:r>
                  <a:rPr lang="en-US" sz="2000" dirty="0"/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d>
                      <m:d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dirty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  <m:t>11</m:t>
                            </m:r>
                          </m:sub>
                        </m:sSub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dirty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  <m:t>22</m:t>
                            </m:r>
                          </m:sub>
                        </m:sSub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dirty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  <m:t>33</m:t>
                            </m:r>
                          </m:sub>
                        </m:sSub>
                      </m:e>
                    </m:d>
                  </m:oMath>
                </a14:m>
                <a:endParaRPr lang="en-US" sz="2000" dirty="0"/>
              </a:p>
              <a:p>
                <a:endParaRPr lang="en-US" sz="2000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𝑑𝑒𝑣</m:t>
                        </m:r>
                      </m:sup>
                    </m:sSup>
                  </m:oMath>
                </a14:m>
                <a:r>
                  <a:rPr lang="en-US" sz="2000" dirty="0"/>
                  <a:t>= M -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𝑖𝑠𝑜</m:t>
                        </m:r>
                      </m:sup>
                    </m:sSubSup>
                  </m:oMath>
                </a14:m>
                <a:r>
                  <a:rPr lang="en-US" sz="2000" dirty="0"/>
                  <a:t>I</a:t>
                </a:r>
              </a:p>
              <a:p>
                <a:endParaRPr lang="en-US" sz="2000" dirty="0"/>
              </a:p>
              <a:p>
                <a:r>
                  <a:rPr lang="en-US" sz="2000" dirty="0"/>
                  <a:t>M=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𝑖𝑠𝑜</m:t>
                        </m:r>
                      </m:sup>
                    </m:sSubSup>
                  </m:oMath>
                </a14:m>
                <a:r>
                  <a:rPr lang="en-US" sz="2000" dirty="0"/>
                  <a:t>I +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𝑑𝑒𝑣</m:t>
                        </m:r>
                      </m:sup>
                    </m:sSup>
                  </m:oMath>
                </a14:m>
                <a:endParaRPr lang="en-US" sz="2000" dirty="0"/>
              </a:p>
              <a:p>
                <a:endParaRPr lang="en-US" sz="2000" dirty="0"/>
              </a:p>
              <a:p>
                <a:r>
                  <a:rPr lang="en-US" sz="2000" dirty="0"/>
                  <a:t>M=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𝑖𝑠𝑜</m:t>
                        </m:r>
                      </m:sup>
                    </m:sSubSup>
                    <m:r>
                      <m:rPr>
                        <m:nor/>
                      </m:rPr>
                      <a:rPr lang="en-US" sz="2000" dirty="0"/>
                      <m:t>I</m:t>
                    </m:r>
                  </m:oMath>
                </a14:m>
                <a:r>
                  <a:rPr lang="en-US" sz="2000" dirty="0"/>
                  <a:t> +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Sup>
                                <m:sSubSup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𝑑𝑒𝑣</m:t>
                                  </m:r>
                                </m:sup>
                              </m:sSubSup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sSubSup>
                                <m:sSubSup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𝑑𝑒𝑣</m:t>
                                  </m:r>
                                </m:sup>
                              </m:sSubSup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sSubSup>
                                <m:sSubSup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  <m:sup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𝑑𝑒𝑣</m:t>
                                  </m:r>
                                </m:sup>
                              </m:sSubSup>
                            </m:e>
                          </m:mr>
                        </m:m>
                      </m:e>
                    </m:d>
                  </m:oMath>
                </a14:m>
                <a:endParaRPr lang="en-US" sz="2000" dirty="0"/>
              </a:p>
              <a:p>
                <a:endParaRPr lang="en-US" sz="2000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𝑑𝑒𝑣</m:t>
                              </m:r>
                            </m:sup>
                          </m:sSubSup>
                        </m:e>
                      </m:d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𝑑𝑒𝑣</m:t>
                              </m:r>
                            </m:sup>
                          </m:sSubSup>
                        </m:e>
                      </m:d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𝑑𝑒𝑣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000" dirty="0"/>
              </a:p>
              <a:p>
                <a:endParaRPr lang="en-US" sz="2000" dirty="0"/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𝑡𝑜𝑡𝑎𝑙</m:t>
                        </m:r>
                      </m:sup>
                    </m:sSub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𝑖𝑠𝑜</m:t>
                        </m:r>
                      </m:sup>
                    </m:sSubSup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+ 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𝑑𝑒𝑣</m:t>
                            </m:r>
                          </m:sup>
                        </m:sSubSup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6CFD413-EA64-8A45-AEF8-5E26C161E1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290" y="584200"/>
                <a:ext cx="3567836" cy="5905271"/>
              </a:xfrm>
              <a:prstGeom prst="rect">
                <a:avLst/>
              </a:prstGeom>
              <a:blipFill>
                <a:blip r:embed="rId2"/>
                <a:stretch>
                  <a:fillRect l="-4255" t="-8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5">
            <a:extLst>
              <a:ext uri="{FF2B5EF4-FFF2-40B4-BE49-F238E27FC236}">
                <a16:creationId xmlns:a16="http://schemas.microsoft.com/office/drawing/2014/main" id="{E0CDC191-9432-5544-81B4-213AB7FA85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58964" y="0"/>
            <a:ext cx="808037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3200" dirty="0">
                <a:latin typeface="Calibri" charset="0"/>
              </a:rPr>
              <a:t>Moment Tensor Method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DE6D6E7-FDBC-BB45-BDB3-098959DAEE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9147" y="1216325"/>
            <a:ext cx="5271711" cy="4723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5928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3" name="Picture 1" descr="green_tenso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0300" y="114300"/>
            <a:ext cx="7385050" cy="662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178982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6CFD413-EA64-8A45-AEF8-5E26C161E1B1}"/>
                  </a:ext>
                </a:extLst>
              </p:cNvPr>
              <p:cNvSpPr txBox="1"/>
              <p:nvPr/>
            </p:nvSpPr>
            <p:spPr>
              <a:xfrm>
                <a:off x="255875" y="2558681"/>
                <a:ext cx="9675790" cy="30263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endParaRPr lang="en-US" sz="2000" dirty="0"/>
              </a:p>
              <a:p>
                <a:r>
                  <a:rPr lang="en-US" sz="2000" dirty="0"/>
                  <a:t>M=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𝑖𝑠𝑜</m:t>
                        </m:r>
                      </m:sup>
                    </m:sSubSup>
                    <m:r>
                      <m:rPr>
                        <m:nor/>
                      </m:rPr>
                      <a:rPr lang="en-US" sz="2000" dirty="0"/>
                      <m:t>I</m:t>
                    </m:r>
                  </m:oMath>
                </a14:m>
                <a:r>
                  <a:rPr lang="en-US" sz="2000" dirty="0"/>
                  <a:t> +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Sup>
                                <m:sSubSup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𝑑𝑒𝑣</m:t>
                                  </m:r>
                                </m:sup>
                              </m:sSubSup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sSubSup>
                                <m:sSubSup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𝑑𝑒𝑣</m:t>
                                  </m:r>
                                </m:sup>
                              </m:sSubSup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sSubSup>
                                <m:sSubSup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  <m:sup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𝑑𝑒𝑣</m:t>
                                  </m:r>
                                </m:sup>
                              </m:sSubSup>
                            </m:e>
                          </m:mr>
                        </m:m>
                      </m:e>
                    </m:d>
                  </m:oMath>
                </a14:m>
                <a:endParaRPr lang="en-US" sz="2000" dirty="0"/>
              </a:p>
              <a:p>
                <a:endParaRPr lang="en-US" sz="2000" dirty="0"/>
              </a:p>
              <a:p>
                <a:endParaRPr lang="en-US" sz="2000" dirty="0"/>
              </a:p>
              <a:p>
                <a:endParaRPr lang="en-US" dirty="0"/>
              </a:p>
              <a:p>
                <a:r>
                  <a:rPr lang="en-US" dirty="0"/>
                  <a:t>M=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𝑖𝑠𝑜</m:t>
                        </m:r>
                      </m:sup>
                    </m:sSubSup>
                    <m:r>
                      <m:rPr>
                        <m:nor/>
                      </m:rPr>
                      <a:rPr lang="en-US" dirty="0"/>
                      <m:t>I</m:t>
                    </m:r>
                  </m:oMath>
                </a14:m>
                <a:r>
                  <a:rPr lang="en-US" dirty="0"/>
                  <a:t>    +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.     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𝑑𝑒𝑣</m:t>
                        </m:r>
                      </m:sup>
                    </m:sSubSup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1−2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𝑑𝑒𝑣</m:t>
                                </m:r>
                              </m:sup>
                            </m:sSubSup>
                          </m:num>
                          <m:den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𝑑𝑒𝑣</m:t>
                                </m:r>
                              </m:sup>
                            </m:sSubSup>
                          </m:den>
                        </m:f>
                      </m:e>
                    </m:d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.         +          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𝑑𝑒𝑣</m:t>
                        </m:r>
                      </m:sup>
                    </m:sSubSup>
                  </m:oMath>
                </a14:m>
                <a:r>
                  <a:rPr lang="en-US" b="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𝑑𝑒𝑣</m:t>
                            </m:r>
                          </m:sup>
                        </m:sSubSup>
                      </m:num>
                      <m:den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𝑑𝑒𝑣</m:t>
                            </m:r>
                          </m:sup>
                        </m:sSubSup>
                      </m:den>
                    </m:f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−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6CFD413-EA64-8A45-AEF8-5E26C161E1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875" y="2558681"/>
                <a:ext cx="9675790" cy="3026341"/>
              </a:xfrm>
              <a:prstGeom prst="rect">
                <a:avLst/>
              </a:prstGeom>
              <a:blipFill>
                <a:blip r:embed="rId2"/>
                <a:stretch>
                  <a:fillRect l="-15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5">
            <a:extLst>
              <a:ext uri="{FF2B5EF4-FFF2-40B4-BE49-F238E27FC236}">
                <a16:creationId xmlns:a16="http://schemas.microsoft.com/office/drawing/2014/main" id="{E0CDC191-9432-5544-81B4-213AB7FA85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58964" y="0"/>
            <a:ext cx="808037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3200" dirty="0">
                <a:latin typeface="Calibri" charset="0"/>
              </a:rPr>
              <a:t>Moment Tensor Method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DE6D6E7-FDBC-BB45-BDB3-098959DAEE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153" y="624065"/>
            <a:ext cx="3360978" cy="301161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608781D-7418-9742-8E9E-3E8903DC2EF3}"/>
              </a:ext>
            </a:extLst>
          </p:cNvPr>
          <p:cNvSpPr txBox="1"/>
          <p:nvPr/>
        </p:nvSpPr>
        <p:spPr>
          <a:xfrm rot="19767599">
            <a:off x="725107" y="4355636"/>
            <a:ext cx="9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isotropic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1FA754-8487-AB42-8568-F56211015823}"/>
              </a:ext>
            </a:extLst>
          </p:cNvPr>
          <p:cNvSpPr txBox="1"/>
          <p:nvPr/>
        </p:nvSpPr>
        <p:spPr>
          <a:xfrm rot="19616042">
            <a:off x="3442687" y="4126388"/>
            <a:ext cx="16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Double-couple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F64A678-082E-D44D-986F-2E87257B6B63}"/>
              </a:ext>
            </a:extLst>
          </p:cNvPr>
          <p:cNvSpPr txBox="1"/>
          <p:nvPr/>
        </p:nvSpPr>
        <p:spPr>
          <a:xfrm rot="19616042">
            <a:off x="7283778" y="3400751"/>
            <a:ext cx="4328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Compensated-Linear-Vector-Dipole (CLVD)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E753F8A-ECF4-6548-928A-00FFAD53595A}"/>
              </a:ext>
            </a:extLst>
          </p:cNvPr>
          <p:cNvSpPr txBox="1"/>
          <p:nvPr/>
        </p:nvSpPr>
        <p:spPr>
          <a:xfrm>
            <a:off x="700416" y="5935731"/>
            <a:ext cx="5039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  <a:r>
              <a:rPr lang="en-US" baseline="30000" dirty="0"/>
              <a:t>1</a:t>
            </a:r>
            <a:r>
              <a:rPr lang="en-US" dirty="0"/>
              <a:t> are eigenvectors and a</a:t>
            </a:r>
            <a:r>
              <a:rPr lang="en-US" baseline="-25000" dirty="0"/>
              <a:t>1</a:t>
            </a:r>
            <a:r>
              <a:rPr lang="en-US" dirty="0"/>
              <a:t>a</a:t>
            </a:r>
            <a:r>
              <a:rPr lang="en-US" baseline="-25000" dirty="0"/>
              <a:t>1</a:t>
            </a:r>
            <a:r>
              <a:rPr lang="en-US" dirty="0"/>
              <a:t> are eigenvector </a:t>
            </a:r>
            <a:r>
              <a:rPr lang="en-US" dirty="0" err="1"/>
              <a:t>dyadics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82ADB3F-8E9C-F545-960E-EB6F1C6CD97E}"/>
                  </a:ext>
                </a:extLst>
              </p:cNvPr>
              <p:cNvSpPr txBox="1"/>
              <p:nvPr/>
            </p:nvSpPr>
            <p:spPr>
              <a:xfrm>
                <a:off x="6032200" y="5610161"/>
                <a:ext cx="2946127" cy="10204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sSubSup>
                                      <m:sSub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p>
                                    </m:sSub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sSubSup>
                                      <m:sSub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p>
                                    </m:sSub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sSubSup>
                                      <m:sSub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p>
                                    </m:sSub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82ADB3F-8E9C-F545-960E-EB6F1C6CD9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2200" y="5610161"/>
                <a:ext cx="2946127" cy="1020472"/>
              </a:xfrm>
              <a:prstGeom prst="rect">
                <a:avLst/>
              </a:prstGeom>
              <a:blipFill>
                <a:blip r:embed="rId4"/>
                <a:stretch>
                  <a:fillRect l="-429" b="-3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798022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>
          <a:xfrm>
            <a:off x="2107475" y="16754"/>
            <a:ext cx="7886700" cy="608353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Times" charset="0"/>
                <a:cs typeface="Times" charset="0"/>
              </a:rPr>
              <a:t>Seismic moment tensors</a:t>
            </a:r>
          </a:p>
        </p:txBody>
      </p:sp>
      <p:sp>
        <p:nvSpPr>
          <p:cNvPr id="37891" name="Text Box 3"/>
          <p:cNvSpPr txBox="1">
            <a:spLocks/>
          </p:cNvSpPr>
          <p:nvPr/>
        </p:nvSpPr>
        <p:spPr bwMode="auto">
          <a:xfrm>
            <a:off x="3409951" y="1978026"/>
            <a:ext cx="1684590" cy="6986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2295" tIns="41148" rIns="82295" bIns="41148">
            <a:spAutoFit/>
          </a:bodyPr>
          <a:lstStyle>
            <a:lvl1pPr defTabSz="82232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defTabSz="82232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Double-couple (DC)</a:t>
            </a:r>
          </a:p>
        </p:txBody>
      </p:sp>
      <p:sp>
        <p:nvSpPr>
          <p:cNvPr id="37895" name="Line 7"/>
          <p:cNvSpPr>
            <a:spLocks noChangeShapeType="1"/>
          </p:cNvSpPr>
          <p:nvPr/>
        </p:nvSpPr>
        <p:spPr bwMode="auto">
          <a:xfrm>
            <a:off x="7404101" y="2065338"/>
            <a:ext cx="1298575" cy="0"/>
          </a:xfrm>
          <a:prstGeom prst="line">
            <a:avLst/>
          </a:prstGeom>
          <a:noFill/>
          <a:ln w="254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897" name="Text Box 9"/>
          <p:cNvSpPr txBox="1">
            <a:spLocks/>
          </p:cNvSpPr>
          <p:nvPr/>
        </p:nvSpPr>
        <p:spPr bwMode="auto">
          <a:xfrm>
            <a:off x="7062788" y="2674939"/>
            <a:ext cx="279400" cy="357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295" tIns="41148" rIns="82295" bIns="41148">
            <a:spAutoFit/>
          </a:bodyPr>
          <a:lstStyle>
            <a:lvl1pPr defTabSz="82232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defTabSz="82232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800">
                <a:solidFill>
                  <a:schemeClr val="bg1"/>
                </a:solidFill>
                <a:cs typeface="Gill Sans" charset="0"/>
              </a:rPr>
              <a:t>y</a:t>
            </a:r>
          </a:p>
        </p:txBody>
      </p:sp>
      <p:sp>
        <p:nvSpPr>
          <p:cNvPr id="37899" name="Text Box 11"/>
          <p:cNvSpPr txBox="1">
            <a:spLocks/>
          </p:cNvSpPr>
          <p:nvPr/>
        </p:nvSpPr>
        <p:spPr bwMode="auto">
          <a:xfrm>
            <a:off x="8496300" y="2032000"/>
            <a:ext cx="279400" cy="357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295" tIns="41148" rIns="82295" bIns="41148">
            <a:spAutoFit/>
          </a:bodyPr>
          <a:lstStyle>
            <a:lvl1pPr defTabSz="82232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defTabSz="82232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800">
                <a:solidFill>
                  <a:schemeClr val="bg1"/>
                </a:solidFill>
                <a:cs typeface="Gill Sans" charset="0"/>
              </a:rPr>
              <a:t>x</a:t>
            </a:r>
          </a:p>
        </p:txBody>
      </p:sp>
      <p:grpSp>
        <p:nvGrpSpPr>
          <p:cNvPr id="37902" name="Group 14"/>
          <p:cNvGrpSpPr>
            <a:grpSpLocks/>
          </p:cNvGrpSpPr>
          <p:nvPr/>
        </p:nvGrpSpPr>
        <p:grpSpPr bwMode="auto">
          <a:xfrm rot="5400000">
            <a:off x="8907463" y="1565276"/>
            <a:ext cx="1646238" cy="1646237"/>
            <a:chOff x="4992" y="720"/>
            <a:chExt cx="1152" cy="1152"/>
          </a:xfrm>
        </p:grpSpPr>
        <p:sp>
          <p:nvSpPr>
            <p:cNvPr id="37973" name="Oval 15"/>
            <p:cNvSpPr>
              <a:spLocks/>
            </p:cNvSpPr>
            <p:nvPr/>
          </p:nvSpPr>
          <p:spPr bwMode="auto">
            <a:xfrm>
              <a:off x="4992" y="720"/>
              <a:ext cx="1152" cy="11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254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37974" name="Group 16"/>
            <p:cNvGrpSpPr>
              <a:grpSpLocks/>
            </p:cNvGrpSpPr>
            <p:nvPr/>
          </p:nvGrpSpPr>
          <p:grpSpPr bwMode="auto">
            <a:xfrm>
              <a:off x="4992" y="720"/>
              <a:ext cx="1152" cy="1152"/>
              <a:chOff x="2599" y="1805"/>
              <a:chExt cx="1152" cy="1152"/>
            </a:xfrm>
          </p:grpSpPr>
          <p:sp>
            <p:nvSpPr>
              <p:cNvPr id="37975" name="PubPieSlice"/>
              <p:cNvSpPr>
                <a:spLocks noEditPoints="1" noChangeArrowheads="1"/>
              </p:cNvSpPr>
              <p:nvPr/>
            </p:nvSpPr>
            <p:spPr bwMode="auto">
              <a:xfrm>
                <a:off x="2599" y="1805"/>
                <a:ext cx="1152" cy="1152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3169 w 21600"/>
                  <a:gd name="T10" fmla="*/ 3169 h 21600"/>
                  <a:gd name="T11" fmla="*/ 18431 w 21600"/>
                  <a:gd name="T12" fmla="*/ 18431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>
                    <a:moveTo>
                      <a:pt x="10799" y="0"/>
                    </a:moveTo>
                    <a:cubicBezTo>
                      <a:pt x="4834" y="0"/>
                      <a:pt x="-1" y="4835"/>
                      <a:pt x="-1" y="10799"/>
                    </a:cubicBezTo>
                    <a:lnTo>
                      <a:pt x="10800" y="10800"/>
                    </a:lnTo>
                    <a:close/>
                  </a:path>
                </a:pathLst>
              </a:custGeom>
              <a:noFill/>
              <a:ln w="9525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76" name="PubPieSlice"/>
              <p:cNvSpPr>
                <a:spLocks noEditPoints="1" noChangeArrowheads="1"/>
              </p:cNvSpPr>
              <p:nvPr/>
            </p:nvSpPr>
            <p:spPr bwMode="auto">
              <a:xfrm rot="5400000">
                <a:off x="2599" y="1805"/>
                <a:ext cx="1152" cy="1152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3169 w 21600"/>
                  <a:gd name="T10" fmla="*/ 3169 h 21600"/>
                  <a:gd name="T11" fmla="*/ 18431 w 21600"/>
                  <a:gd name="T12" fmla="*/ 18431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>
                    <a:moveTo>
                      <a:pt x="10799" y="0"/>
                    </a:moveTo>
                    <a:cubicBezTo>
                      <a:pt x="4834" y="0"/>
                      <a:pt x="-1" y="4835"/>
                      <a:pt x="-1" y="10799"/>
                    </a:cubicBezTo>
                    <a:lnTo>
                      <a:pt x="10800" y="10800"/>
                    </a:lnTo>
                    <a:close/>
                  </a:path>
                </a:pathLst>
              </a:custGeom>
              <a:solidFill>
                <a:schemeClr val="tx1">
                  <a:alpha val="50195"/>
                </a:schemeClr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77" name="PubPieSlice"/>
              <p:cNvSpPr>
                <a:spLocks noEditPoints="1" noChangeArrowheads="1"/>
              </p:cNvSpPr>
              <p:nvPr/>
            </p:nvSpPr>
            <p:spPr bwMode="auto">
              <a:xfrm rot="10800000">
                <a:off x="2599" y="1805"/>
                <a:ext cx="1152" cy="1152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3169 w 21600"/>
                  <a:gd name="T10" fmla="*/ 3169 h 21600"/>
                  <a:gd name="T11" fmla="*/ 18431 w 21600"/>
                  <a:gd name="T12" fmla="*/ 18431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>
                    <a:moveTo>
                      <a:pt x="10799" y="0"/>
                    </a:moveTo>
                    <a:cubicBezTo>
                      <a:pt x="4834" y="0"/>
                      <a:pt x="-1" y="4835"/>
                      <a:pt x="-1" y="10799"/>
                    </a:cubicBezTo>
                    <a:lnTo>
                      <a:pt x="10800" y="10800"/>
                    </a:lnTo>
                    <a:close/>
                  </a:path>
                </a:pathLst>
              </a:custGeom>
              <a:noFill/>
              <a:ln w="9525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78" name="PubPieSlice"/>
              <p:cNvSpPr>
                <a:spLocks noEditPoints="1" noChangeArrowheads="1"/>
              </p:cNvSpPr>
              <p:nvPr/>
            </p:nvSpPr>
            <p:spPr bwMode="auto">
              <a:xfrm rot="-5400000">
                <a:off x="2599" y="1805"/>
                <a:ext cx="1152" cy="1152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3169 w 21600"/>
                  <a:gd name="T10" fmla="*/ 3169 h 21600"/>
                  <a:gd name="T11" fmla="*/ 18431 w 21600"/>
                  <a:gd name="T12" fmla="*/ 18431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>
                    <a:moveTo>
                      <a:pt x="10799" y="0"/>
                    </a:moveTo>
                    <a:cubicBezTo>
                      <a:pt x="4834" y="0"/>
                      <a:pt x="-1" y="4835"/>
                      <a:pt x="-1" y="10799"/>
                    </a:cubicBezTo>
                    <a:lnTo>
                      <a:pt x="10800" y="10800"/>
                    </a:lnTo>
                    <a:close/>
                  </a:path>
                </a:pathLst>
              </a:custGeom>
              <a:solidFill>
                <a:schemeClr val="tx1">
                  <a:alpha val="50195"/>
                </a:schemeClr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37903" name="Group 21"/>
          <p:cNvGrpSpPr>
            <a:grpSpLocks/>
          </p:cNvGrpSpPr>
          <p:nvPr/>
        </p:nvGrpSpPr>
        <p:grpSpPr bwMode="auto">
          <a:xfrm>
            <a:off x="8874126" y="3451226"/>
            <a:ext cx="1508125" cy="1509713"/>
            <a:chOff x="1207" y="3005"/>
            <a:chExt cx="1056" cy="1056"/>
          </a:xfrm>
        </p:grpSpPr>
        <p:sp>
          <p:nvSpPr>
            <p:cNvPr id="37971" name="Oval 22"/>
            <p:cNvSpPr>
              <a:spLocks noChangeArrowheads="1"/>
            </p:cNvSpPr>
            <p:nvPr/>
          </p:nvSpPr>
          <p:spPr bwMode="auto">
            <a:xfrm>
              <a:off x="1207" y="3005"/>
              <a:ext cx="1056" cy="1056"/>
            </a:xfrm>
            <a:prstGeom prst="ellipse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972" name="Oval 23"/>
            <p:cNvSpPr>
              <a:spLocks noChangeArrowheads="1"/>
            </p:cNvSpPr>
            <p:nvPr/>
          </p:nvSpPr>
          <p:spPr bwMode="auto">
            <a:xfrm>
              <a:off x="1447" y="3245"/>
              <a:ext cx="576" cy="576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7904" name="Oval 24"/>
          <p:cNvSpPr>
            <a:spLocks noChangeArrowheads="1"/>
          </p:cNvSpPr>
          <p:nvPr/>
        </p:nvSpPr>
        <p:spPr bwMode="auto">
          <a:xfrm>
            <a:off x="8931276" y="5143501"/>
            <a:ext cx="1508125" cy="1508125"/>
          </a:xfrm>
          <a:prstGeom prst="ellipse">
            <a:avLst/>
          </a:prstGeom>
          <a:solidFill>
            <a:schemeClr val="bg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7905" name="Text Box 25"/>
          <p:cNvSpPr txBox="1">
            <a:spLocks/>
          </p:cNvSpPr>
          <p:nvPr/>
        </p:nvSpPr>
        <p:spPr bwMode="auto">
          <a:xfrm>
            <a:off x="3322104" y="3380105"/>
            <a:ext cx="1818663" cy="10064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2295" tIns="41148" rIns="82295" bIns="41148">
            <a:spAutoFit/>
          </a:bodyPr>
          <a:lstStyle>
            <a:lvl1pPr defTabSz="82232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defTabSz="82232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Compensated linear vector dipole (CLVD)</a:t>
            </a:r>
          </a:p>
        </p:txBody>
      </p:sp>
      <p:sp>
        <p:nvSpPr>
          <p:cNvPr id="37906" name="Text Box 26"/>
          <p:cNvSpPr txBox="1">
            <a:spLocks/>
          </p:cNvSpPr>
          <p:nvPr/>
        </p:nvSpPr>
        <p:spPr bwMode="auto">
          <a:xfrm>
            <a:off x="3409951" y="5646738"/>
            <a:ext cx="1204091" cy="390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2295" tIns="41148" rIns="82295" bIns="41148">
            <a:spAutoFit/>
          </a:bodyPr>
          <a:lstStyle>
            <a:lvl1pPr defTabSz="82232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defTabSz="82232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Isotropic</a:t>
            </a:r>
          </a:p>
        </p:txBody>
      </p:sp>
      <p:sp>
        <p:nvSpPr>
          <p:cNvPr id="37907" name="Line 27"/>
          <p:cNvSpPr>
            <a:spLocks noChangeShapeType="1"/>
          </p:cNvSpPr>
          <p:nvPr/>
        </p:nvSpPr>
        <p:spPr bwMode="auto">
          <a:xfrm flipH="1">
            <a:off x="7124700" y="3514725"/>
            <a:ext cx="965200" cy="965200"/>
          </a:xfrm>
          <a:prstGeom prst="line">
            <a:avLst/>
          </a:prstGeom>
          <a:noFill/>
          <a:ln w="254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08" name="Line 28"/>
          <p:cNvSpPr>
            <a:spLocks noChangeShapeType="1"/>
          </p:cNvSpPr>
          <p:nvPr/>
        </p:nvSpPr>
        <p:spPr bwMode="auto">
          <a:xfrm>
            <a:off x="7404101" y="3789363"/>
            <a:ext cx="1298575" cy="0"/>
          </a:xfrm>
          <a:prstGeom prst="line">
            <a:avLst/>
          </a:prstGeom>
          <a:noFill/>
          <a:ln w="254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10" name="Text Box 30"/>
          <p:cNvSpPr txBox="1">
            <a:spLocks/>
          </p:cNvSpPr>
          <p:nvPr/>
        </p:nvSpPr>
        <p:spPr bwMode="auto">
          <a:xfrm>
            <a:off x="7051675" y="4408489"/>
            <a:ext cx="279400" cy="357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295" tIns="41148" rIns="82295" bIns="41148">
            <a:spAutoFit/>
          </a:bodyPr>
          <a:lstStyle>
            <a:lvl1pPr defTabSz="82232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defTabSz="82232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800">
                <a:solidFill>
                  <a:schemeClr val="bg1"/>
                </a:solidFill>
                <a:cs typeface="Gill Sans" charset="0"/>
              </a:rPr>
              <a:t>y</a:t>
            </a:r>
          </a:p>
        </p:txBody>
      </p:sp>
      <p:sp>
        <p:nvSpPr>
          <p:cNvPr id="37912" name="Text Box 32"/>
          <p:cNvSpPr txBox="1">
            <a:spLocks/>
          </p:cNvSpPr>
          <p:nvPr/>
        </p:nvSpPr>
        <p:spPr bwMode="auto">
          <a:xfrm>
            <a:off x="8509000" y="3754439"/>
            <a:ext cx="279400" cy="357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295" tIns="41148" rIns="82295" bIns="41148">
            <a:spAutoFit/>
          </a:bodyPr>
          <a:lstStyle>
            <a:lvl1pPr defTabSz="82232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defTabSz="82232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800">
                <a:solidFill>
                  <a:schemeClr val="bg1"/>
                </a:solidFill>
                <a:cs typeface="Gill Sans" charset="0"/>
              </a:rPr>
              <a:t>x</a:t>
            </a:r>
          </a:p>
        </p:txBody>
      </p:sp>
      <p:sp>
        <p:nvSpPr>
          <p:cNvPr id="37919" name="Line 39"/>
          <p:cNvSpPr>
            <a:spLocks noChangeShapeType="1"/>
          </p:cNvSpPr>
          <p:nvPr/>
        </p:nvSpPr>
        <p:spPr bwMode="auto">
          <a:xfrm flipH="1">
            <a:off x="7124700" y="5332413"/>
            <a:ext cx="965200" cy="965200"/>
          </a:xfrm>
          <a:prstGeom prst="line">
            <a:avLst/>
          </a:prstGeom>
          <a:noFill/>
          <a:ln w="254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20" name="Line 40"/>
          <p:cNvSpPr>
            <a:spLocks noChangeShapeType="1"/>
          </p:cNvSpPr>
          <p:nvPr/>
        </p:nvSpPr>
        <p:spPr bwMode="auto">
          <a:xfrm>
            <a:off x="7404101" y="5607050"/>
            <a:ext cx="1298575" cy="0"/>
          </a:xfrm>
          <a:prstGeom prst="line">
            <a:avLst/>
          </a:prstGeom>
          <a:noFill/>
          <a:ln w="254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21" name="Line 41"/>
          <p:cNvSpPr>
            <a:spLocks noChangeShapeType="1"/>
          </p:cNvSpPr>
          <p:nvPr/>
        </p:nvSpPr>
        <p:spPr bwMode="auto">
          <a:xfrm flipH="1">
            <a:off x="7816850" y="5057776"/>
            <a:ext cx="0" cy="1522413"/>
          </a:xfrm>
          <a:prstGeom prst="line">
            <a:avLst/>
          </a:prstGeom>
          <a:noFill/>
          <a:ln w="254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22" name="Text Box 42"/>
          <p:cNvSpPr txBox="1">
            <a:spLocks/>
          </p:cNvSpPr>
          <p:nvPr/>
        </p:nvSpPr>
        <p:spPr bwMode="auto">
          <a:xfrm>
            <a:off x="7038975" y="6215064"/>
            <a:ext cx="279400" cy="357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295" tIns="41148" rIns="82295" bIns="41148">
            <a:spAutoFit/>
          </a:bodyPr>
          <a:lstStyle>
            <a:lvl1pPr defTabSz="82232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defTabSz="82232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800">
                <a:solidFill>
                  <a:schemeClr val="bg1"/>
                </a:solidFill>
                <a:cs typeface="Gill Sans" charset="0"/>
              </a:rPr>
              <a:t>y</a:t>
            </a:r>
          </a:p>
        </p:txBody>
      </p:sp>
      <p:sp>
        <p:nvSpPr>
          <p:cNvPr id="37923" name="Text Box 43"/>
          <p:cNvSpPr txBox="1">
            <a:spLocks/>
          </p:cNvSpPr>
          <p:nvPr/>
        </p:nvSpPr>
        <p:spPr bwMode="auto">
          <a:xfrm>
            <a:off x="7839075" y="6318250"/>
            <a:ext cx="279400" cy="357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295" tIns="41148" rIns="82295" bIns="41148">
            <a:spAutoFit/>
          </a:bodyPr>
          <a:lstStyle>
            <a:lvl1pPr defTabSz="82232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defTabSz="82232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800">
                <a:solidFill>
                  <a:schemeClr val="bg1"/>
                </a:solidFill>
                <a:cs typeface="Gill Sans" charset="0"/>
              </a:rPr>
              <a:t>z</a:t>
            </a:r>
          </a:p>
        </p:txBody>
      </p:sp>
      <p:sp>
        <p:nvSpPr>
          <p:cNvPr id="37924" name="Text Box 44"/>
          <p:cNvSpPr txBox="1">
            <a:spLocks/>
          </p:cNvSpPr>
          <p:nvPr/>
        </p:nvSpPr>
        <p:spPr bwMode="auto">
          <a:xfrm>
            <a:off x="8509000" y="5561014"/>
            <a:ext cx="279400" cy="357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295" tIns="41148" rIns="82295" bIns="41148">
            <a:spAutoFit/>
          </a:bodyPr>
          <a:lstStyle>
            <a:lvl1pPr defTabSz="82232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defTabSz="82232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800">
                <a:solidFill>
                  <a:schemeClr val="bg1"/>
                </a:solidFill>
                <a:cs typeface="Gill Sans" charset="0"/>
              </a:rPr>
              <a:t>x</a:t>
            </a:r>
          </a:p>
        </p:txBody>
      </p:sp>
      <p:sp>
        <p:nvSpPr>
          <p:cNvPr id="37931" name="Text Box 51"/>
          <p:cNvSpPr txBox="1">
            <a:spLocks/>
          </p:cNvSpPr>
          <p:nvPr/>
        </p:nvSpPr>
        <p:spPr bwMode="auto">
          <a:xfrm>
            <a:off x="1768476" y="645012"/>
            <a:ext cx="8640763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295" tIns="41148" rIns="82295" bIns="41148">
            <a:spAutoFit/>
          </a:bodyPr>
          <a:lstStyle>
            <a:lvl1pPr defTabSz="82232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defTabSz="82232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2500" b="1" dirty="0">
                <a:latin typeface="Times" charset="0"/>
                <a:cs typeface="Gill Sans" charset="0"/>
              </a:rPr>
              <a:t>Model             Source                 M            Couples          Focal</a:t>
            </a:r>
          </a:p>
        </p:txBody>
      </p:sp>
      <p:grpSp>
        <p:nvGrpSpPr>
          <p:cNvPr id="37932" name="Group 52"/>
          <p:cNvGrpSpPr>
            <a:grpSpLocks/>
          </p:cNvGrpSpPr>
          <p:nvPr/>
        </p:nvGrpSpPr>
        <p:grpSpPr bwMode="auto">
          <a:xfrm>
            <a:off x="1730376" y="3336925"/>
            <a:ext cx="1325563" cy="1074738"/>
            <a:chOff x="216" y="2200"/>
            <a:chExt cx="928" cy="752"/>
          </a:xfrm>
        </p:grpSpPr>
        <p:sp>
          <p:nvSpPr>
            <p:cNvPr id="37959" name="Oval 53"/>
            <p:cNvSpPr>
              <a:spLocks/>
            </p:cNvSpPr>
            <p:nvPr/>
          </p:nvSpPr>
          <p:spPr bwMode="auto">
            <a:xfrm>
              <a:off x="440" y="2855"/>
              <a:ext cx="448" cy="97"/>
            </a:xfrm>
            <a:prstGeom prst="ellipse">
              <a:avLst/>
            </a:prstGeom>
            <a:solidFill>
              <a:srgbClr val="E6E6E6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960" name="AutoShape 54"/>
            <p:cNvSpPr>
              <a:spLocks/>
            </p:cNvSpPr>
            <p:nvPr/>
          </p:nvSpPr>
          <p:spPr bwMode="auto">
            <a:xfrm>
              <a:off x="216" y="2312"/>
              <a:ext cx="904" cy="592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4492 w 21600"/>
                <a:gd name="T13" fmla="*/ 4488 h 21600"/>
                <a:gd name="T14" fmla="*/ 17108 w 21600"/>
                <a:gd name="T15" fmla="*/ 17112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5400" y="21600"/>
                  </a:lnTo>
                  <a:lnTo>
                    <a:pt x="162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E6E6E6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961" name="Oval 55"/>
            <p:cNvSpPr>
              <a:spLocks/>
            </p:cNvSpPr>
            <p:nvPr/>
          </p:nvSpPr>
          <p:spPr bwMode="auto">
            <a:xfrm>
              <a:off x="224" y="2200"/>
              <a:ext cx="888" cy="216"/>
            </a:xfrm>
            <a:prstGeom prst="ellipse">
              <a:avLst/>
            </a:prstGeom>
            <a:solidFill>
              <a:srgbClr val="E6E6E6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962" name="Line 56"/>
            <p:cNvSpPr>
              <a:spLocks noChangeShapeType="1"/>
            </p:cNvSpPr>
            <p:nvPr/>
          </p:nvSpPr>
          <p:spPr bwMode="auto">
            <a:xfrm>
              <a:off x="448" y="2904"/>
              <a:ext cx="440" cy="0"/>
            </a:xfrm>
            <a:prstGeom prst="line">
              <a:avLst/>
            </a:prstGeom>
            <a:noFill/>
            <a:ln w="25400">
              <a:solidFill>
                <a:srgbClr val="E6E6E6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963" name="Line 57"/>
            <p:cNvSpPr>
              <a:spLocks noChangeShapeType="1"/>
            </p:cNvSpPr>
            <p:nvPr/>
          </p:nvSpPr>
          <p:spPr bwMode="auto">
            <a:xfrm flipV="1">
              <a:off x="864" y="2544"/>
              <a:ext cx="104" cy="272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964" name="Line 58"/>
            <p:cNvSpPr>
              <a:spLocks noChangeShapeType="1"/>
            </p:cNvSpPr>
            <p:nvPr/>
          </p:nvSpPr>
          <p:spPr bwMode="auto">
            <a:xfrm>
              <a:off x="368" y="2552"/>
              <a:ext cx="104" cy="272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965" name="Line 59"/>
            <p:cNvSpPr>
              <a:spLocks noChangeShapeType="1"/>
            </p:cNvSpPr>
            <p:nvPr/>
          </p:nvSpPr>
          <p:spPr bwMode="auto">
            <a:xfrm flipV="1">
              <a:off x="1016" y="2488"/>
              <a:ext cx="104" cy="272"/>
            </a:xfrm>
            <a:prstGeom prst="line">
              <a:avLst/>
            </a:prstGeom>
            <a:noFill/>
            <a:ln w="3175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966" name="Line 60"/>
            <p:cNvSpPr>
              <a:spLocks noChangeShapeType="1"/>
            </p:cNvSpPr>
            <p:nvPr/>
          </p:nvSpPr>
          <p:spPr bwMode="auto">
            <a:xfrm>
              <a:off x="224" y="2496"/>
              <a:ext cx="104" cy="272"/>
            </a:xfrm>
            <a:prstGeom prst="line">
              <a:avLst/>
            </a:prstGeom>
            <a:noFill/>
            <a:ln w="3175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967" name="Line 61"/>
            <p:cNvSpPr>
              <a:spLocks noChangeShapeType="1"/>
            </p:cNvSpPr>
            <p:nvPr/>
          </p:nvSpPr>
          <p:spPr bwMode="auto">
            <a:xfrm flipH="1" flipV="1">
              <a:off x="840" y="2696"/>
              <a:ext cx="16" cy="112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968" name="Line 62"/>
            <p:cNvSpPr>
              <a:spLocks noChangeShapeType="1"/>
            </p:cNvSpPr>
            <p:nvPr/>
          </p:nvSpPr>
          <p:spPr bwMode="auto">
            <a:xfrm flipV="1">
              <a:off x="472" y="2696"/>
              <a:ext cx="8" cy="112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969" name="Line 63"/>
            <p:cNvSpPr>
              <a:spLocks noChangeShapeType="1"/>
            </p:cNvSpPr>
            <p:nvPr/>
          </p:nvSpPr>
          <p:spPr bwMode="auto">
            <a:xfrm>
              <a:off x="1112" y="2504"/>
              <a:ext cx="32" cy="104"/>
            </a:xfrm>
            <a:prstGeom prst="line">
              <a:avLst/>
            </a:prstGeom>
            <a:noFill/>
            <a:ln w="3175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970" name="Line 64"/>
            <p:cNvSpPr>
              <a:spLocks noChangeShapeType="1"/>
            </p:cNvSpPr>
            <p:nvPr/>
          </p:nvSpPr>
          <p:spPr bwMode="auto">
            <a:xfrm>
              <a:off x="216" y="2504"/>
              <a:ext cx="0" cy="120"/>
            </a:xfrm>
            <a:prstGeom prst="line">
              <a:avLst/>
            </a:prstGeom>
            <a:noFill/>
            <a:ln w="3175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7933" name="Text Box 65"/>
          <p:cNvSpPr txBox="1">
            <a:spLocks/>
          </p:cNvSpPr>
          <p:nvPr/>
        </p:nvSpPr>
        <p:spPr bwMode="auto">
          <a:xfrm>
            <a:off x="1744238" y="4462463"/>
            <a:ext cx="1289903" cy="4216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295" tIns="41148" rIns="82295" bIns="41148">
            <a:spAutoFit/>
          </a:bodyPr>
          <a:lstStyle>
            <a:lvl1pPr defTabSz="82232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defTabSz="82232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2200" dirty="0">
                <a:latin typeface="Gill Sans" charset="0"/>
                <a:cs typeface="Gill Sans" charset="0"/>
                <a:sym typeface="Gill Sans" charset="0"/>
              </a:rPr>
              <a:t>Ring Fault</a:t>
            </a:r>
          </a:p>
        </p:txBody>
      </p:sp>
      <p:sp>
        <p:nvSpPr>
          <p:cNvPr id="37935" name="Text Box 71"/>
          <p:cNvSpPr txBox="1">
            <a:spLocks/>
          </p:cNvSpPr>
          <p:nvPr/>
        </p:nvSpPr>
        <p:spPr bwMode="auto">
          <a:xfrm>
            <a:off x="1761770" y="6096000"/>
            <a:ext cx="1275475" cy="4216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295" tIns="41148" rIns="82295" bIns="41148">
            <a:spAutoFit/>
          </a:bodyPr>
          <a:lstStyle>
            <a:lvl1pPr defTabSz="82232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defTabSz="82232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2200" dirty="0">
                <a:latin typeface="Gill Sans" charset="0"/>
                <a:cs typeface="Gill Sans" charset="0"/>
                <a:sym typeface="Gill Sans" charset="0"/>
              </a:rPr>
              <a:t>Explosion</a:t>
            </a:r>
          </a:p>
        </p:txBody>
      </p:sp>
      <p:sp>
        <p:nvSpPr>
          <p:cNvPr id="37936" name="Text Box 72"/>
          <p:cNvSpPr txBox="1">
            <a:spLocks/>
          </p:cNvSpPr>
          <p:nvPr/>
        </p:nvSpPr>
        <p:spPr bwMode="auto">
          <a:xfrm>
            <a:off x="1830475" y="2336800"/>
            <a:ext cx="1184105" cy="4216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295" tIns="41148" rIns="82295" bIns="41148">
            <a:spAutoFit/>
          </a:bodyPr>
          <a:lstStyle>
            <a:lvl1pPr defTabSz="82232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defTabSz="82232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2200" dirty="0">
                <a:latin typeface="Gill Sans" charset="0"/>
                <a:cs typeface="Gill Sans" charset="0"/>
                <a:sym typeface="Gill Sans" charset="0"/>
              </a:rPr>
              <a:t>Fault-slip</a:t>
            </a:r>
          </a:p>
        </p:txBody>
      </p:sp>
      <p:grpSp>
        <p:nvGrpSpPr>
          <p:cNvPr id="37937" name="Group 73"/>
          <p:cNvGrpSpPr>
            <a:grpSpLocks noChangeAspect="1"/>
          </p:cNvGrpSpPr>
          <p:nvPr/>
        </p:nvGrpSpPr>
        <p:grpSpPr bwMode="auto">
          <a:xfrm>
            <a:off x="1684338" y="1784351"/>
            <a:ext cx="1555750" cy="493713"/>
            <a:chOff x="-2468" y="689"/>
            <a:chExt cx="3558" cy="1127"/>
          </a:xfrm>
        </p:grpSpPr>
        <p:grpSp>
          <p:nvGrpSpPr>
            <p:cNvPr id="37943" name="Group 74"/>
            <p:cNvGrpSpPr>
              <a:grpSpLocks/>
            </p:cNvGrpSpPr>
            <p:nvPr/>
          </p:nvGrpSpPr>
          <p:grpSpPr bwMode="auto">
            <a:xfrm>
              <a:off x="-1508" y="689"/>
              <a:ext cx="2598" cy="1071"/>
              <a:chOff x="1404" y="1849"/>
              <a:chExt cx="2598" cy="1071"/>
            </a:xfrm>
          </p:grpSpPr>
          <p:sp>
            <p:nvSpPr>
              <p:cNvPr id="37952" name="AutoShape 75"/>
              <p:cNvSpPr>
                <a:spLocks/>
              </p:cNvSpPr>
              <p:nvPr/>
            </p:nvSpPr>
            <p:spPr bwMode="auto">
              <a:xfrm rot="5400000" flipV="1">
                <a:off x="3488" y="2416"/>
                <a:ext cx="624" cy="384"/>
              </a:xfrm>
              <a:prstGeom prst="parallelogram">
                <a:avLst>
                  <a:gd name="adj" fmla="val 71395"/>
                </a:avLst>
              </a:prstGeom>
              <a:solidFill>
                <a:schemeClr val="bg2"/>
              </a:solidFill>
              <a:ln w="254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7953" name="AutoShape 76"/>
              <p:cNvSpPr>
                <a:spLocks/>
              </p:cNvSpPr>
              <p:nvPr/>
            </p:nvSpPr>
            <p:spPr bwMode="auto">
              <a:xfrm rot="1234264">
                <a:off x="1530" y="1849"/>
                <a:ext cx="2472" cy="388"/>
              </a:xfrm>
              <a:prstGeom prst="parallelogram">
                <a:avLst>
                  <a:gd name="adj" fmla="val 67811"/>
                </a:avLst>
              </a:prstGeom>
              <a:solidFill>
                <a:schemeClr val="bg2"/>
              </a:solidFill>
              <a:ln w="254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7954" name="AutoShape 77"/>
              <p:cNvSpPr>
                <a:spLocks/>
              </p:cNvSpPr>
              <p:nvPr/>
            </p:nvSpPr>
            <p:spPr bwMode="auto">
              <a:xfrm rot="1227997" flipH="1">
                <a:off x="1404" y="2188"/>
                <a:ext cx="2348" cy="344"/>
              </a:xfrm>
              <a:prstGeom prst="parallelogram">
                <a:avLst>
                  <a:gd name="adj" fmla="val 40922"/>
                </a:avLst>
              </a:prstGeom>
              <a:solidFill>
                <a:schemeClr val="bg2"/>
              </a:solidFill>
              <a:ln w="254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7944" name="Group 78"/>
            <p:cNvGrpSpPr>
              <a:grpSpLocks/>
            </p:cNvGrpSpPr>
            <p:nvPr/>
          </p:nvGrpSpPr>
          <p:grpSpPr bwMode="auto">
            <a:xfrm>
              <a:off x="-2468" y="745"/>
              <a:ext cx="2598" cy="1071"/>
              <a:chOff x="1404" y="1849"/>
              <a:chExt cx="2598" cy="1071"/>
            </a:xfrm>
          </p:grpSpPr>
          <p:sp>
            <p:nvSpPr>
              <p:cNvPr id="37949" name="AutoShape 79"/>
              <p:cNvSpPr>
                <a:spLocks/>
              </p:cNvSpPr>
              <p:nvPr/>
            </p:nvSpPr>
            <p:spPr bwMode="auto">
              <a:xfrm rot="5400000" flipV="1">
                <a:off x="3488" y="2416"/>
                <a:ext cx="624" cy="384"/>
              </a:xfrm>
              <a:prstGeom prst="parallelogram">
                <a:avLst>
                  <a:gd name="adj" fmla="val 71395"/>
                </a:avLst>
              </a:prstGeom>
              <a:solidFill>
                <a:schemeClr val="bg1"/>
              </a:solidFill>
              <a:ln w="254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7950" name="AutoShape 80"/>
              <p:cNvSpPr>
                <a:spLocks/>
              </p:cNvSpPr>
              <p:nvPr/>
            </p:nvSpPr>
            <p:spPr bwMode="auto">
              <a:xfrm rot="1234264">
                <a:off x="1530" y="1849"/>
                <a:ext cx="2472" cy="388"/>
              </a:xfrm>
              <a:prstGeom prst="parallelogram">
                <a:avLst>
                  <a:gd name="adj" fmla="val 67811"/>
                </a:avLst>
              </a:prstGeom>
              <a:solidFill>
                <a:schemeClr val="bg1"/>
              </a:solidFill>
              <a:ln w="254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7951" name="AutoShape 81"/>
              <p:cNvSpPr>
                <a:spLocks/>
              </p:cNvSpPr>
              <p:nvPr/>
            </p:nvSpPr>
            <p:spPr bwMode="auto">
              <a:xfrm rot="1227997" flipH="1">
                <a:off x="1404" y="2188"/>
                <a:ext cx="2348" cy="344"/>
              </a:xfrm>
              <a:prstGeom prst="parallelogram">
                <a:avLst>
                  <a:gd name="adj" fmla="val 40922"/>
                </a:avLst>
              </a:prstGeom>
              <a:solidFill>
                <a:schemeClr val="bg1"/>
              </a:solidFill>
              <a:ln w="254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37945" name="Line 82"/>
            <p:cNvSpPr>
              <a:spLocks noChangeShapeType="1"/>
            </p:cNvSpPr>
            <p:nvPr/>
          </p:nvSpPr>
          <p:spPr bwMode="auto">
            <a:xfrm>
              <a:off x="-776" y="784"/>
              <a:ext cx="536" cy="192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946" name="Line 83"/>
            <p:cNvSpPr>
              <a:spLocks noChangeShapeType="1"/>
            </p:cNvSpPr>
            <p:nvPr/>
          </p:nvSpPr>
          <p:spPr bwMode="auto">
            <a:xfrm flipH="1" flipV="1">
              <a:off x="-296" y="864"/>
              <a:ext cx="64" cy="112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947" name="Line 84"/>
            <p:cNvSpPr>
              <a:spLocks noChangeShapeType="1"/>
            </p:cNvSpPr>
            <p:nvPr/>
          </p:nvSpPr>
          <p:spPr bwMode="auto">
            <a:xfrm>
              <a:off x="-1288" y="776"/>
              <a:ext cx="536" cy="192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948" name="Line 85"/>
            <p:cNvSpPr>
              <a:spLocks noChangeShapeType="1"/>
            </p:cNvSpPr>
            <p:nvPr/>
          </p:nvSpPr>
          <p:spPr bwMode="auto">
            <a:xfrm>
              <a:off x="-1288" y="768"/>
              <a:ext cx="48" cy="112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7938" name="Text Box 86"/>
          <p:cNvSpPr txBox="1">
            <a:spLocks/>
          </p:cNvSpPr>
          <p:nvPr/>
        </p:nvSpPr>
        <p:spPr bwMode="auto">
          <a:xfrm>
            <a:off x="1787526" y="970651"/>
            <a:ext cx="8640763" cy="467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295" tIns="41148" rIns="82295" bIns="41148">
            <a:spAutoFit/>
          </a:bodyPr>
          <a:lstStyle>
            <a:lvl1pPr defTabSz="82232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defTabSz="82232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2500" b="1" dirty="0">
                <a:latin typeface="Times" charset="0"/>
                <a:cs typeface="Gill Sans" charset="0"/>
              </a:rPr>
              <a:t>Example         Type                                                      Mechanism</a:t>
            </a:r>
            <a:endParaRPr lang="en-US" sz="2900" dirty="0">
              <a:latin typeface="Times" charset="0"/>
              <a:cs typeface="Gill Sans" charset="0"/>
            </a:endParaRPr>
          </a:p>
        </p:txBody>
      </p:sp>
      <p:sp>
        <p:nvSpPr>
          <p:cNvPr id="37942" name="Line 90"/>
          <p:cNvSpPr>
            <a:spLocks noChangeShapeType="1"/>
          </p:cNvSpPr>
          <p:nvPr/>
        </p:nvSpPr>
        <p:spPr bwMode="auto">
          <a:xfrm>
            <a:off x="1787525" y="1406525"/>
            <a:ext cx="861695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1" name="Line 4">
            <a:extLst>
              <a:ext uri="{FF2B5EF4-FFF2-40B4-BE49-F238E27FC236}">
                <a16:creationId xmlns:a16="http://schemas.microsoft.com/office/drawing/2014/main" id="{812F9074-A6D4-2744-9B9A-6A370BC3F7F9}"/>
              </a:ext>
            </a:extLst>
          </p:cNvPr>
          <p:cNvSpPr>
            <a:spLocks noChangeShapeType="1"/>
          </p:cNvSpPr>
          <p:nvPr/>
        </p:nvSpPr>
        <p:spPr bwMode="auto">
          <a:xfrm rot="-5400000">
            <a:off x="7596377" y="1782653"/>
            <a:ext cx="411163" cy="411163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2" name="Line 5">
            <a:extLst>
              <a:ext uri="{FF2B5EF4-FFF2-40B4-BE49-F238E27FC236}">
                <a16:creationId xmlns:a16="http://schemas.microsoft.com/office/drawing/2014/main" id="{93725234-0DA1-0E46-8A90-90CCC945EA61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7459851" y="1989027"/>
            <a:ext cx="547688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3" name="Line 6">
            <a:extLst>
              <a:ext uri="{FF2B5EF4-FFF2-40B4-BE49-F238E27FC236}">
                <a16:creationId xmlns:a16="http://schemas.microsoft.com/office/drawing/2014/main" id="{5876ED8A-E75F-3C44-B7F8-055AF0AA987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110601" y="1920765"/>
            <a:ext cx="965200" cy="965200"/>
          </a:xfrm>
          <a:prstGeom prst="line">
            <a:avLst/>
          </a:prstGeom>
          <a:noFill/>
          <a:ln w="25400">
            <a:solidFill>
              <a:schemeClr val="bg2">
                <a:lumMod val="90000"/>
              </a:schemeClr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4" name="Line 7">
            <a:extLst>
              <a:ext uri="{FF2B5EF4-FFF2-40B4-BE49-F238E27FC236}">
                <a16:creationId xmlns:a16="http://schemas.microsoft.com/office/drawing/2014/main" id="{21878605-3A76-9941-9582-9388224AF810}"/>
              </a:ext>
            </a:extLst>
          </p:cNvPr>
          <p:cNvSpPr>
            <a:spLocks noChangeShapeType="1"/>
          </p:cNvSpPr>
          <p:nvPr/>
        </p:nvSpPr>
        <p:spPr bwMode="auto">
          <a:xfrm>
            <a:off x="7390002" y="2193815"/>
            <a:ext cx="1298575" cy="0"/>
          </a:xfrm>
          <a:prstGeom prst="line">
            <a:avLst/>
          </a:prstGeom>
          <a:noFill/>
          <a:ln w="25400">
            <a:solidFill>
              <a:schemeClr val="bg2">
                <a:lumMod val="90000"/>
              </a:schemeClr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5" name="Line 8">
            <a:extLst>
              <a:ext uri="{FF2B5EF4-FFF2-40B4-BE49-F238E27FC236}">
                <a16:creationId xmlns:a16="http://schemas.microsoft.com/office/drawing/2014/main" id="{9764BBBD-A088-5243-A106-91E3249FA3A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802751" y="1646128"/>
            <a:ext cx="0" cy="1522413"/>
          </a:xfrm>
          <a:prstGeom prst="line">
            <a:avLst/>
          </a:prstGeom>
          <a:noFill/>
          <a:ln w="25400">
            <a:solidFill>
              <a:schemeClr val="bg2">
                <a:lumMod val="90000"/>
              </a:schemeClr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6" name="Text Box 9">
            <a:extLst>
              <a:ext uri="{FF2B5EF4-FFF2-40B4-BE49-F238E27FC236}">
                <a16:creationId xmlns:a16="http://schemas.microsoft.com/office/drawing/2014/main" id="{A71BD7AA-B913-5343-B89F-BDC2740E1DFC}"/>
              </a:ext>
            </a:extLst>
          </p:cNvPr>
          <p:cNvSpPr txBox="1">
            <a:spLocks/>
          </p:cNvSpPr>
          <p:nvPr/>
        </p:nvSpPr>
        <p:spPr bwMode="auto">
          <a:xfrm>
            <a:off x="7048689" y="2803416"/>
            <a:ext cx="279400" cy="35718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295" tIns="41148" rIns="82295" bIns="41148">
            <a:spAutoFit/>
          </a:bodyPr>
          <a:lstStyle>
            <a:lvl1pPr defTabSz="82232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defTabSz="82232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800" dirty="0">
                <a:cs typeface="Gill Sans" charset="0"/>
              </a:rPr>
              <a:t>y</a:t>
            </a:r>
          </a:p>
        </p:txBody>
      </p:sp>
      <p:sp>
        <p:nvSpPr>
          <p:cNvPr id="97" name="Text Box 10">
            <a:extLst>
              <a:ext uri="{FF2B5EF4-FFF2-40B4-BE49-F238E27FC236}">
                <a16:creationId xmlns:a16="http://schemas.microsoft.com/office/drawing/2014/main" id="{9C68FA59-CB27-E34D-BD4A-BDAE66B62CEE}"/>
              </a:ext>
            </a:extLst>
          </p:cNvPr>
          <p:cNvSpPr txBox="1">
            <a:spLocks/>
          </p:cNvSpPr>
          <p:nvPr/>
        </p:nvSpPr>
        <p:spPr bwMode="auto">
          <a:xfrm>
            <a:off x="7824976" y="2917716"/>
            <a:ext cx="279400" cy="35718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295" tIns="41148" rIns="82295" bIns="41148">
            <a:spAutoFit/>
          </a:bodyPr>
          <a:lstStyle>
            <a:lvl1pPr defTabSz="82232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defTabSz="82232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800" dirty="0">
                <a:cs typeface="Gill Sans" charset="0"/>
              </a:rPr>
              <a:t>z</a:t>
            </a:r>
          </a:p>
        </p:txBody>
      </p:sp>
      <p:sp>
        <p:nvSpPr>
          <p:cNvPr id="98" name="Line 12">
            <a:extLst>
              <a:ext uri="{FF2B5EF4-FFF2-40B4-BE49-F238E27FC236}">
                <a16:creationId xmlns:a16="http://schemas.microsoft.com/office/drawing/2014/main" id="{D02198B4-B94E-3641-8F89-69D4C519951C}"/>
              </a:ext>
            </a:extLst>
          </p:cNvPr>
          <p:cNvSpPr>
            <a:spLocks noChangeShapeType="1"/>
          </p:cNvSpPr>
          <p:nvPr/>
        </p:nvSpPr>
        <p:spPr bwMode="auto">
          <a:xfrm>
            <a:off x="7528115" y="2468452"/>
            <a:ext cx="547687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9" name="Line 13">
            <a:extLst>
              <a:ext uri="{FF2B5EF4-FFF2-40B4-BE49-F238E27FC236}">
                <a16:creationId xmlns:a16="http://schemas.microsoft.com/office/drawing/2014/main" id="{93494106-D9B5-3B47-98F6-10ADAFF0569C}"/>
              </a:ext>
            </a:extLst>
          </p:cNvPr>
          <p:cNvSpPr>
            <a:spLocks noChangeShapeType="1"/>
          </p:cNvSpPr>
          <p:nvPr/>
        </p:nvSpPr>
        <p:spPr bwMode="auto">
          <a:xfrm rot="5400000">
            <a:off x="7567008" y="2234296"/>
            <a:ext cx="481012" cy="40005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0" name="Line 27">
            <a:extLst>
              <a:ext uri="{FF2B5EF4-FFF2-40B4-BE49-F238E27FC236}">
                <a16:creationId xmlns:a16="http://schemas.microsoft.com/office/drawing/2014/main" id="{23601375-96BB-114B-8055-B29BA460F05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110601" y="3643202"/>
            <a:ext cx="965200" cy="965200"/>
          </a:xfrm>
          <a:prstGeom prst="line">
            <a:avLst/>
          </a:prstGeom>
          <a:noFill/>
          <a:ln w="25400">
            <a:solidFill>
              <a:schemeClr val="bg2">
                <a:lumMod val="90000"/>
              </a:schemeClr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" name="Line 28">
            <a:extLst>
              <a:ext uri="{FF2B5EF4-FFF2-40B4-BE49-F238E27FC236}">
                <a16:creationId xmlns:a16="http://schemas.microsoft.com/office/drawing/2014/main" id="{851F3219-0447-7E4C-BCB9-41A72BAE04F5}"/>
              </a:ext>
            </a:extLst>
          </p:cNvPr>
          <p:cNvSpPr>
            <a:spLocks noChangeShapeType="1"/>
          </p:cNvSpPr>
          <p:nvPr/>
        </p:nvSpPr>
        <p:spPr bwMode="auto">
          <a:xfrm>
            <a:off x="7390002" y="3917840"/>
            <a:ext cx="1298575" cy="0"/>
          </a:xfrm>
          <a:prstGeom prst="line">
            <a:avLst/>
          </a:prstGeom>
          <a:noFill/>
          <a:ln w="25400">
            <a:solidFill>
              <a:schemeClr val="bg2">
                <a:lumMod val="90000"/>
              </a:schemeClr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" name="Line 29">
            <a:extLst>
              <a:ext uri="{FF2B5EF4-FFF2-40B4-BE49-F238E27FC236}">
                <a16:creationId xmlns:a16="http://schemas.microsoft.com/office/drawing/2014/main" id="{69259EA7-6A36-0F46-9566-2D2C1E3353E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802751" y="3368565"/>
            <a:ext cx="0" cy="1524000"/>
          </a:xfrm>
          <a:prstGeom prst="line">
            <a:avLst/>
          </a:prstGeom>
          <a:noFill/>
          <a:ln w="25400">
            <a:solidFill>
              <a:schemeClr val="bg2">
                <a:lumMod val="90000"/>
              </a:schemeClr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" name="Text Box 30">
            <a:extLst>
              <a:ext uri="{FF2B5EF4-FFF2-40B4-BE49-F238E27FC236}">
                <a16:creationId xmlns:a16="http://schemas.microsoft.com/office/drawing/2014/main" id="{611E16B7-FB8A-E247-9483-BFE5214BE0B9}"/>
              </a:ext>
            </a:extLst>
          </p:cNvPr>
          <p:cNvSpPr txBox="1">
            <a:spLocks/>
          </p:cNvSpPr>
          <p:nvPr/>
        </p:nvSpPr>
        <p:spPr bwMode="auto">
          <a:xfrm>
            <a:off x="7037576" y="4536966"/>
            <a:ext cx="279400" cy="35718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295" tIns="41148" rIns="82295" bIns="41148">
            <a:spAutoFit/>
          </a:bodyPr>
          <a:lstStyle>
            <a:lvl1pPr defTabSz="82232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defTabSz="82232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800" dirty="0">
                <a:cs typeface="Gill Sans" charset="0"/>
              </a:rPr>
              <a:t>y</a:t>
            </a:r>
          </a:p>
        </p:txBody>
      </p:sp>
      <p:sp>
        <p:nvSpPr>
          <p:cNvPr id="104" name="Text Box 31">
            <a:extLst>
              <a:ext uri="{FF2B5EF4-FFF2-40B4-BE49-F238E27FC236}">
                <a16:creationId xmlns:a16="http://schemas.microsoft.com/office/drawing/2014/main" id="{88F82262-E721-844A-9F38-E4F950750765}"/>
              </a:ext>
            </a:extLst>
          </p:cNvPr>
          <p:cNvSpPr txBox="1">
            <a:spLocks/>
          </p:cNvSpPr>
          <p:nvPr/>
        </p:nvSpPr>
        <p:spPr bwMode="auto">
          <a:xfrm>
            <a:off x="7824976" y="4629041"/>
            <a:ext cx="279400" cy="35718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295" tIns="41148" rIns="82295" bIns="41148">
            <a:spAutoFit/>
          </a:bodyPr>
          <a:lstStyle>
            <a:lvl1pPr defTabSz="82232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defTabSz="82232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800" dirty="0">
                <a:cs typeface="Gill Sans" charset="0"/>
              </a:rPr>
              <a:t>z</a:t>
            </a:r>
          </a:p>
        </p:txBody>
      </p:sp>
      <p:sp>
        <p:nvSpPr>
          <p:cNvPr id="105" name="Line 33">
            <a:extLst>
              <a:ext uri="{FF2B5EF4-FFF2-40B4-BE49-F238E27FC236}">
                <a16:creationId xmlns:a16="http://schemas.microsoft.com/office/drawing/2014/main" id="{A79CE3CA-0B2E-0847-8A0D-36E6E1845DD4}"/>
              </a:ext>
            </a:extLst>
          </p:cNvPr>
          <p:cNvSpPr>
            <a:spLocks noChangeShapeType="1"/>
          </p:cNvSpPr>
          <p:nvPr/>
        </p:nvSpPr>
        <p:spPr bwMode="auto">
          <a:xfrm rot="5400000">
            <a:off x="7516239" y="3648028"/>
            <a:ext cx="549275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6" name="Line 34">
            <a:extLst>
              <a:ext uri="{FF2B5EF4-FFF2-40B4-BE49-F238E27FC236}">
                <a16:creationId xmlns:a16="http://schemas.microsoft.com/office/drawing/2014/main" id="{828C1210-AC3E-8E48-916D-EF2257D5B64C}"/>
              </a:ext>
            </a:extLst>
          </p:cNvPr>
          <p:cNvSpPr>
            <a:spLocks noChangeShapeType="1"/>
          </p:cNvSpPr>
          <p:nvPr/>
        </p:nvSpPr>
        <p:spPr bwMode="auto">
          <a:xfrm rot="5400000">
            <a:off x="7682395" y="3824583"/>
            <a:ext cx="15987" cy="199325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7" name="Line 35">
            <a:extLst>
              <a:ext uri="{FF2B5EF4-FFF2-40B4-BE49-F238E27FC236}">
                <a16:creationId xmlns:a16="http://schemas.microsoft.com/office/drawing/2014/main" id="{9DFAD229-88D0-D845-ABC2-261F1873E678}"/>
              </a:ext>
            </a:extLst>
          </p:cNvPr>
          <p:cNvSpPr>
            <a:spLocks noChangeShapeType="1"/>
          </p:cNvSpPr>
          <p:nvPr/>
        </p:nvSpPr>
        <p:spPr bwMode="auto">
          <a:xfrm rot="5400000" flipH="1">
            <a:off x="7528083" y="4232134"/>
            <a:ext cx="547687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8" name="Line 36">
            <a:extLst>
              <a:ext uri="{FF2B5EF4-FFF2-40B4-BE49-F238E27FC236}">
                <a16:creationId xmlns:a16="http://schemas.microsoft.com/office/drawing/2014/main" id="{8ED2DFF3-A2B6-F247-9203-440A9F6B1DE7}"/>
              </a:ext>
            </a:extLst>
          </p:cNvPr>
          <p:cNvSpPr>
            <a:spLocks noChangeShapeType="1"/>
          </p:cNvSpPr>
          <p:nvPr/>
        </p:nvSpPr>
        <p:spPr bwMode="auto">
          <a:xfrm rot="-5400000">
            <a:off x="7895620" y="3804332"/>
            <a:ext cx="0" cy="223838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9" name="Line 37">
            <a:extLst>
              <a:ext uri="{FF2B5EF4-FFF2-40B4-BE49-F238E27FC236}">
                <a16:creationId xmlns:a16="http://schemas.microsoft.com/office/drawing/2014/main" id="{513A7D2F-474B-7445-9F3E-782680A3D73D}"/>
              </a:ext>
            </a:extLst>
          </p:cNvPr>
          <p:cNvSpPr>
            <a:spLocks noChangeShapeType="1"/>
          </p:cNvSpPr>
          <p:nvPr/>
        </p:nvSpPr>
        <p:spPr bwMode="auto">
          <a:xfrm rot="-5400000">
            <a:off x="7773921" y="3751408"/>
            <a:ext cx="211137" cy="178876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0" name="Line 38">
            <a:extLst>
              <a:ext uri="{FF2B5EF4-FFF2-40B4-BE49-F238E27FC236}">
                <a16:creationId xmlns:a16="http://schemas.microsoft.com/office/drawing/2014/main" id="{72F61FCE-C281-0D4D-A6DF-FD119F1E33D6}"/>
              </a:ext>
            </a:extLst>
          </p:cNvPr>
          <p:cNvSpPr>
            <a:spLocks noChangeShapeType="1"/>
          </p:cNvSpPr>
          <p:nvPr/>
        </p:nvSpPr>
        <p:spPr bwMode="auto">
          <a:xfrm rot="5400000">
            <a:off x="7601083" y="3941709"/>
            <a:ext cx="184261" cy="193675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1" name="Line 39">
            <a:extLst>
              <a:ext uri="{FF2B5EF4-FFF2-40B4-BE49-F238E27FC236}">
                <a16:creationId xmlns:a16="http://schemas.microsoft.com/office/drawing/2014/main" id="{A0ED7020-B0AD-B04A-8A4C-BABE779CD98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110601" y="5460890"/>
            <a:ext cx="965200" cy="965200"/>
          </a:xfrm>
          <a:prstGeom prst="line">
            <a:avLst/>
          </a:prstGeom>
          <a:noFill/>
          <a:ln w="25400">
            <a:solidFill>
              <a:schemeClr val="bg2">
                <a:lumMod val="90000"/>
              </a:schemeClr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" name="Line 40">
            <a:extLst>
              <a:ext uri="{FF2B5EF4-FFF2-40B4-BE49-F238E27FC236}">
                <a16:creationId xmlns:a16="http://schemas.microsoft.com/office/drawing/2014/main" id="{2427FF62-38A7-BE45-AD9B-8876A23B6A58}"/>
              </a:ext>
            </a:extLst>
          </p:cNvPr>
          <p:cNvSpPr>
            <a:spLocks noChangeShapeType="1"/>
          </p:cNvSpPr>
          <p:nvPr/>
        </p:nvSpPr>
        <p:spPr bwMode="auto">
          <a:xfrm>
            <a:off x="7390002" y="5735527"/>
            <a:ext cx="1298575" cy="0"/>
          </a:xfrm>
          <a:prstGeom prst="line">
            <a:avLst/>
          </a:prstGeom>
          <a:noFill/>
          <a:ln w="25400">
            <a:solidFill>
              <a:schemeClr val="bg2">
                <a:lumMod val="90000"/>
              </a:schemeClr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3" name="Line 41">
            <a:extLst>
              <a:ext uri="{FF2B5EF4-FFF2-40B4-BE49-F238E27FC236}">
                <a16:creationId xmlns:a16="http://schemas.microsoft.com/office/drawing/2014/main" id="{4D6390BB-326B-A443-87BD-7A5FAA7F015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802751" y="5186253"/>
            <a:ext cx="0" cy="1522413"/>
          </a:xfrm>
          <a:prstGeom prst="line">
            <a:avLst/>
          </a:prstGeom>
          <a:noFill/>
          <a:ln w="25400">
            <a:solidFill>
              <a:schemeClr val="bg2">
                <a:lumMod val="90000"/>
              </a:schemeClr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4" name="Text Box 42">
            <a:extLst>
              <a:ext uri="{FF2B5EF4-FFF2-40B4-BE49-F238E27FC236}">
                <a16:creationId xmlns:a16="http://schemas.microsoft.com/office/drawing/2014/main" id="{75F9E003-A018-B045-BBBE-737FB2972CB7}"/>
              </a:ext>
            </a:extLst>
          </p:cNvPr>
          <p:cNvSpPr txBox="1">
            <a:spLocks/>
          </p:cNvSpPr>
          <p:nvPr/>
        </p:nvSpPr>
        <p:spPr bwMode="auto">
          <a:xfrm>
            <a:off x="7024876" y="6343541"/>
            <a:ext cx="279400" cy="35718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295" tIns="41148" rIns="82295" bIns="41148">
            <a:spAutoFit/>
          </a:bodyPr>
          <a:lstStyle>
            <a:lvl1pPr defTabSz="82232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defTabSz="82232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800" dirty="0">
                <a:cs typeface="Gill Sans" charset="0"/>
              </a:rPr>
              <a:t>y</a:t>
            </a:r>
          </a:p>
        </p:txBody>
      </p:sp>
      <p:sp>
        <p:nvSpPr>
          <p:cNvPr id="115" name="Text Box 43">
            <a:extLst>
              <a:ext uri="{FF2B5EF4-FFF2-40B4-BE49-F238E27FC236}">
                <a16:creationId xmlns:a16="http://schemas.microsoft.com/office/drawing/2014/main" id="{8AD1A81D-8FDC-B947-9C8B-0D18351517D1}"/>
              </a:ext>
            </a:extLst>
          </p:cNvPr>
          <p:cNvSpPr txBox="1">
            <a:spLocks/>
          </p:cNvSpPr>
          <p:nvPr/>
        </p:nvSpPr>
        <p:spPr bwMode="auto">
          <a:xfrm>
            <a:off x="7824976" y="6446727"/>
            <a:ext cx="279400" cy="35718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295" tIns="41148" rIns="82295" bIns="41148">
            <a:spAutoFit/>
          </a:bodyPr>
          <a:lstStyle>
            <a:lvl1pPr defTabSz="82232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defTabSz="82232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800" dirty="0">
                <a:cs typeface="Gill Sans" charset="0"/>
              </a:rPr>
              <a:t>z</a:t>
            </a:r>
          </a:p>
        </p:txBody>
      </p:sp>
      <p:sp>
        <p:nvSpPr>
          <p:cNvPr id="116" name="Line 45">
            <a:extLst>
              <a:ext uri="{FF2B5EF4-FFF2-40B4-BE49-F238E27FC236}">
                <a16:creationId xmlns:a16="http://schemas.microsoft.com/office/drawing/2014/main" id="{3E79BC84-43F8-3046-B708-9C32D40324B0}"/>
              </a:ext>
            </a:extLst>
          </p:cNvPr>
          <p:cNvSpPr>
            <a:spLocks noChangeShapeType="1"/>
          </p:cNvSpPr>
          <p:nvPr/>
        </p:nvSpPr>
        <p:spPr bwMode="auto">
          <a:xfrm rot="16200000" flipV="1">
            <a:off x="7520177" y="5460890"/>
            <a:ext cx="549275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7" name="Line 46">
            <a:extLst>
              <a:ext uri="{FF2B5EF4-FFF2-40B4-BE49-F238E27FC236}">
                <a16:creationId xmlns:a16="http://schemas.microsoft.com/office/drawing/2014/main" id="{2281AF54-6E91-3946-9CCC-B144BF965FB2}"/>
              </a:ext>
            </a:extLst>
          </p:cNvPr>
          <p:cNvSpPr>
            <a:spLocks noChangeShapeType="1"/>
          </p:cNvSpPr>
          <p:nvPr/>
        </p:nvSpPr>
        <p:spPr bwMode="auto">
          <a:xfrm rot="5400000">
            <a:off x="7578120" y="5499784"/>
            <a:ext cx="0" cy="411162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8" name="Line 47">
            <a:extLst>
              <a:ext uri="{FF2B5EF4-FFF2-40B4-BE49-F238E27FC236}">
                <a16:creationId xmlns:a16="http://schemas.microsoft.com/office/drawing/2014/main" id="{1A8F4A94-E7EA-B449-ACB0-17D200D7FB06}"/>
              </a:ext>
            </a:extLst>
          </p:cNvPr>
          <p:cNvSpPr>
            <a:spLocks noChangeShapeType="1"/>
          </p:cNvSpPr>
          <p:nvPr/>
        </p:nvSpPr>
        <p:spPr bwMode="auto">
          <a:xfrm rot="-5400000" flipH="1" flipV="1">
            <a:off x="7509857" y="6009371"/>
            <a:ext cx="547688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9" name="Line 48">
            <a:extLst>
              <a:ext uri="{FF2B5EF4-FFF2-40B4-BE49-F238E27FC236}">
                <a16:creationId xmlns:a16="http://schemas.microsoft.com/office/drawing/2014/main" id="{92895B03-F253-514E-877E-93ABBA7E0662}"/>
              </a:ext>
            </a:extLst>
          </p:cNvPr>
          <p:cNvSpPr>
            <a:spLocks noChangeShapeType="1"/>
          </p:cNvSpPr>
          <p:nvPr/>
        </p:nvSpPr>
        <p:spPr bwMode="auto">
          <a:xfrm rot="-5400000">
            <a:off x="7996426" y="5495815"/>
            <a:ext cx="0" cy="41275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0" name="Line 49">
            <a:extLst>
              <a:ext uri="{FF2B5EF4-FFF2-40B4-BE49-F238E27FC236}">
                <a16:creationId xmlns:a16="http://schemas.microsoft.com/office/drawing/2014/main" id="{6E5223F4-C3BF-574C-9CC6-432339B12E27}"/>
              </a:ext>
            </a:extLst>
          </p:cNvPr>
          <p:cNvSpPr>
            <a:spLocks noChangeShapeType="1"/>
          </p:cNvSpPr>
          <p:nvPr/>
        </p:nvSpPr>
        <p:spPr bwMode="auto">
          <a:xfrm rot="-5400000">
            <a:off x="7783701" y="5392627"/>
            <a:ext cx="342900" cy="3429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1" name="Line 50">
            <a:extLst>
              <a:ext uri="{FF2B5EF4-FFF2-40B4-BE49-F238E27FC236}">
                <a16:creationId xmlns:a16="http://schemas.microsoft.com/office/drawing/2014/main" id="{71C36D2F-8F22-A74E-B6D0-4DC747B49E22}"/>
              </a:ext>
            </a:extLst>
          </p:cNvPr>
          <p:cNvSpPr>
            <a:spLocks noChangeShapeType="1"/>
          </p:cNvSpPr>
          <p:nvPr/>
        </p:nvSpPr>
        <p:spPr bwMode="auto">
          <a:xfrm rot="5400000">
            <a:off x="7440801" y="5735527"/>
            <a:ext cx="342900" cy="3429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3" name="Text Box 9">
            <a:extLst>
              <a:ext uri="{FF2B5EF4-FFF2-40B4-BE49-F238E27FC236}">
                <a16:creationId xmlns:a16="http://schemas.microsoft.com/office/drawing/2014/main" id="{EBF023B9-9C17-D845-83AF-2F09705B1C93}"/>
              </a:ext>
            </a:extLst>
          </p:cNvPr>
          <p:cNvSpPr txBox="1">
            <a:spLocks/>
          </p:cNvSpPr>
          <p:nvPr/>
        </p:nvSpPr>
        <p:spPr bwMode="auto">
          <a:xfrm>
            <a:off x="8432989" y="2258766"/>
            <a:ext cx="279400" cy="35718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295" tIns="41148" rIns="82295" bIns="41148">
            <a:spAutoFit/>
          </a:bodyPr>
          <a:lstStyle>
            <a:lvl1pPr defTabSz="82232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defTabSz="82232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800" dirty="0">
                <a:cs typeface="Gill Sans" charset="0"/>
              </a:rPr>
              <a:t>x</a:t>
            </a:r>
          </a:p>
        </p:txBody>
      </p:sp>
      <p:sp>
        <p:nvSpPr>
          <p:cNvPr id="154" name="Text Box 9">
            <a:extLst>
              <a:ext uri="{FF2B5EF4-FFF2-40B4-BE49-F238E27FC236}">
                <a16:creationId xmlns:a16="http://schemas.microsoft.com/office/drawing/2014/main" id="{75053026-3E9F-6E4F-915D-36E16D90C467}"/>
              </a:ext>
            </a:extLst>
          </p:cNvPr>
          <p:cNvSpPr txBox="1">
            <a:spLocks/>
          </p:cNvSpPr>
          <p:nvPr/>
        </p:nvSpPr>
        <p:spPr bwMode="auto">
          <a:xfrm>
            <a:off x="8461751" y="3968862"/>
            <a:ext cx="279400" cy="35718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295" tIns="41148" rIns="82295" bIns="41148">
            <a:spAutoFit/>
          </a:bodyPr>
          <a:lstStyle>
            <a:lvl1pPr defTabSz="82232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defTabSz="82232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800" dirty="0">
                <a:cs typeface="Gill Sans" charset="0"/>
              </a:rPr>
              <a:t>x</a:t>
            </a:r>
          </a:p>
        </p:txBody>
      </p:sp>
      <p:sp>
        <p:nvSpPr>
          <p:cNvPr id="155" name="Text Box 9">
            <a:extLst>
              <a:ext uri="{FF2B5EF4-FFF2-40B4-BE49-F238E27FC236}">
                <a16:creationId xmlns:a16="http://schemas.microsoft.com/office/drawing/2014/main" id="{CFB2461A-C50C-F048-A341-01BE1C3D3D7A}"/>
              </a:ext>
            </a:extLst>
          </p:cNvPr>
          <p:cNvSpPr txBox="1">
            <a:spLocks/>
          </p:cNvSpPr>
          <p:nvPr/>
        </p:nvSpPr>
        <p:spPr bwMode="auto">
          <a:xfrm>
            <a:off x="8458200" y="5848296"/>
            <a:ext cx="279400" cy="35718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295" tIns="41148" rIns="82295" bIns="41148">
            <a:spAutoFit/>
          </a:bodyPr>
          <a:lstStyle>
            <a:lvl1pPr defTabSz="82232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defTabSz="82232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800" dirty="0">
                <a:cs typeface="Gill Sans" charset="0"/>
              </a:rPr>
              <a:t>x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56A5423-0650-EE4C-B821-D78DFC5A483D}"/>
                  </a:ext>
                </a:extLst>
              </p:cNvPr>
              <p:cNvSpPr txBox="1"/>
              <p:nvPr/>
            </p:nvSpPr>
            <p:spPr>
              <a:xfrm>
                <a:off x="5556183" y="1899243"/>
                <a:ext cx="1083437" cy="7325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56A5423-0650-EE4C-B821-D78DFC5A48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6183" y="1899243"/>
                <a:ext cx="1083437" cy="732573"/>
              </a:xfrm>
              <a:prstGeom prst="rect">
                <a:avLst/>
              </a:prstGeom>
              <a:blipFill>
                <a:blip r:embed="rId3"/>
                <a:stretch>
                  <a:fillRect b="-86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3EFE5A8-6B13-B04F-B0AA-530976B7F5B9}"/>
                  </a:ext>
                </a:extLst>
              </p:cNvPr>
              <p:cNvSpPr txBox="1"/>
              <p:nvPr/>
            </p:nvSpPr>
            <p:spPr>
              <a:xfrm>
                <a:off x="5580697" y="5448727"/>
                <a:ext cx="1083437" cy="7325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3EFE5A8-6B13-B04F-B0AA-530976B7F5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0697" y="5448727"/>
                <a:ext cx="1083437" cy="732573"/>
              </a:xfrm>
              <a:prstGeom prst="rect">
                <a:avLst/>
              </a:prstGeom>
              <a:blipFill>
                <a:blip r:embed="rId4"/>
                <a:stretch>
                  <a:fillRect b="-8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xplosion 1 3">
            <a:extLst>
              <a:ext uri="{FF2B5EF4-FFF2-40B4-BE49-F238E27FC236}">
                <a16:creationId xmlns:a16="http://schemas.microsoft.com/office/drawing/2014/main" id="{079DC6C7-BDB0-2545-9EAB-E218964182D4}"/>
              </a:ext>
            </a:extLst>
          </p:cNvPr>
          <p:cNvSpPr/>
          <p:nvPr/>
        </p:nvSpPr>
        <p:spPr>
          <a:xfrm>
            <a:off x="1906911" y="5156118"/>
            <a:ext cx="864973" cy="973932"/>
          </a:xfrm>
          <a:prstGeom prst="irregularSeal1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260B9B6-7F5A-AC4B-B341-F3356BC3A7D6}"/>
                  </a:ext>
                </a:extLst>
              </p:cNvPr>
              <p:cNvSpPr txBox="1"/>
              <p:nvPr/>
            </p:nvSpPr>
            <p:spPr>
              <a:xfrm>
                <a:off x="5364047" y="3592855"/>
                <a:ext cx="1567678" cy="79367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type m:val="skw"/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f>
                                  <m:fPr>
                                    <m:type m:val="skw"/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260B9B6-7F5A-AC4B-B341-F3356BC3A7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4047" y="3592855"/>
                <a:ext cx="1567678" cy="793679"/>
              </a:xfrm>
              <a:prstGeom prst="rect">
                <a:avLst/>
              </a:prstGeom>
              <a:blipFill>
                <a:blip r:embed="rId5"/>
                <a:stretch>
                  <a:fillRect l="-5600" t="-55556" b="-6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5098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5189" y="537645"/>
            <a:ext cx="4610100" cy="29017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107" name="TextBox 2"/>
          <p:cNvSpPr txBox="1">
            <a:spLocks noChangeArrowheads="1"/>
          </p:cNvSpPr>
          <p:nvPr/>
        </p:nvSpPr>
        <p:spPr bwMode="auto">
          <a:xfrm>
            <a:off x="3705639" y="187394"/>
            <a:ext cx="25146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1800" dirty="0"/>
              <a:t>Shear Fault</a:t>
            </a:r>
          </a:p>
        </p:txBody>
      </p:sp>
      <p:sp>
        <p:nvSpPr>
          <p:cNvPr id="47108" name="TextBox 3"/>
          <p:cNvSpPr txBox="1">
            <a:spLocks noChangeArrowheads="1"/>
          </p:cNvSpPr>
          <p:nvPr/>
        </p:nvSpPr>
        <p:spPr bwMode="auto">
          <a:xfrm>
            <a:off x="6361042" y="187394"/>
            <a:ext cx="30480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1800" dirty="0"/>
              <a:t>Tensile Crack</a:t>
            </a:r>
          </a:p>
        </p:txBody>
      </p:sp>
      <p:sp>
        <p:nvSpPr>
          <p:cNvPr id="47109" name="TextBox 4"/>
          <p:cNvSpPr txBox="1">
            <a:spLocks noChangeArrowheads="1"/>
          </p:cNvSpPr>
          <p:nvPr/>
        </p:nvSpPr>
        <p:spPr bwMode="auto">
          <a:xfrm>
            <a:off x="2676940" y="2232625"/>
            <a:ext cx="31242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1800" dirty="0"/>
              <a:t>Crack-Double-Couple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FD28E2-EAA0-964F-AC61-84EC5F4DBF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5591" y="4217504"/>
            <a:ext cx="2647122" cy="264712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01A5A33-6570-CD44-A5FF-1FBBE7753E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1085" y="4171123"/>
            <a:ext cx="2686878" cy="268687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4501BDD-D404-AA4E-B4C5-D41ECE545A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45973" y="4171122"/>
            <a:ext cx="2686878" cy="2686878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EA10740-29C6-7846-8434-47F512507436}"/>
              </a:ext>
            </a:extLst>
          </p:cNvPr>
          <p:cNvCxnSpPr/>
          <p:nvPr/>
        </p:nvCxnSpPr>
        <p:spPr>
          <a:xfrm>
            <a:off x="4432851" y="4041913"/>
            <a:ext cx="0" cy="2761136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AF1926C-DD4A-1249-ACD8-5BC857C2DA6E}"/>
              </a:ext>
            </a:extLst>
          </p:cNvPr>
          <p:cNvCxnSpPr/>
          <p:nvPr/>
        </p:nvCxnSpPr>
        <p:spPr>
          <a:xfrm>
            <a:off x="7659755" y="4041913"/>
            <a:ext cx="0" cy="2761136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2">
            <a:extLst>
              <a:ext uri="{FF2B5EF4-FFF2-40B4-BE49-F238E27FC236}">
                <a16:creationId xmlns:a16="http://schemas.microsoft.com/office/drawing/2014/main" id="{7E31B353-15F0-0E43-A044-08B22D80E7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24440" y="3737186"/>
            <a:ext cx="25146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1800" dirty="0"/>
              <a:t>Double-Couple</a:t>
            </a:r>
          </a:p>
        </p:txBody>
      </p:sp>
      <p:sp>
        <p:nvSpPr>
          <p:cNvPr id="17" name="TextBox 3">
            <a:extLst>
              <a:ext uri="{FF2B5EF4-FFF2-40B4-BE49-F238E27FC236}">
                <a16:creationId xmlns:a16="http://schemas.microsoft.com/office/drawing/2014/main" id="{15869A80-98E1-5A4F-8651-5138236285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17943" y="3750065"/>
            <a:ext cx="30480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1800" dirty="0"/>
              <a:t>Tensile Crack</a:t>
            </a:r>
          </a:p>
        </p:txBody>
      </p:sp>
      <p:sp>
        <p:nvSpPr>
          <p:cNvPr id="18" name="TextBox 4">
            <a:extLst>
              <a:ext uri="{FF2B5EF4-FFF2-40B4-BE49-F238E27FC236}">
                <a16:creationId xmlns:a16="http://schemas.microsoft.com/office/drawing/2014/main" id="{E2A61B5D-9FE4-124A-A061-C61DF9E0E2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59756" y="3750065"/>
            <a:ext cx="300824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1800" dirty="0"/>
              <a:t>Crack-Double-Couple</a:t>
            </a:r>
          </a:p>
        </p:txBody>
      </p:sp>
    </p:spTree>
    <p:extLst>
      <p:ext uri="{BB962C8B-B14F-4D97-AF65-F5344CB8AC3E}">
        <p14:creationId xmlns:p14="http://schemas.microsoft.com/office/powerpoint/2010/main" val="12372647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2" descr="fig01_mapJG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1590676"/>
            <a:ext cx="2840038" cy="4657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03" name="Text Box 3"/>
          <p:cNvSpPr txBox="1">
            <a:spLocks noChangeArrowheads="1"/>
          </p:cNvSpPr>
          <p:nvPr/>
        </p:nvSpPr>
        <p:spPr bwMode="auto">
          <a:xfrm>
            <a:off x="1855788" y="381000"/>
            <a:ext cx="31734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b="1"/>
              <a:t>Western US</a:t>
            </a:r>
          </a:p>
        </p:txBody>
      </p:sp>
      <p:pic>
        <p:nvPicPr>
          <p:cNvPr id="51204" name="Picture 5" descr="lilskull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1" y="84139"/>
            <a:ext cx="5432425" cy="668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05" name="TextBox 4"/>
          <p:cNvSpPr txBox="1">
            <a:spLocks noChangeArrowheads="1"/>
          </p:cNvSpPr>
          <p:nvPr/>
        </p:nvSpPr>
        <p:spPr bwMode="auto">
          <a:xfrm>
            <a:off x="1524000" y="6400800"/>
            <a:ext cx="2895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/>
              <a:t>Ford et al., 2009</a:t>
            </a:r>
          </a:p>
        </p:txBody>
      </p:sp>
    </p:spTree>
    <p:extLst>
      <p:ext uri="{BB962C8B-B14F-4D97-AF65-F5344CB8AC3E}">
        <p14:creationId xmlns:p14="http://schemas.microsoft.com/office/powerpoint/2010/main" val="22828949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196</TotalTime>
  <Words>438</Words>
  <Application>Microsoft Macintosh PowerPoint</Application>
  <PresentationFormat>Widescreen</PresentationFormat>
  <Paragraphs>113</Paragraphs>
  <Slides>14</Slides>
  <Notes>5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5" baseType="lpstr">
      <vt:lpstr>ＭＳ Ｐゴシック</vt:lpstr>
      <vt:lpstr>Arial</vt:lpstr>
      <vt:lpstr>Calibri</vt:lpstr>
      <vt:lpstr>Calibri Light</vt:lpstr>
      <vt:lpstr>Cambria Math</vt:lpstr>
      <vt:lpstr>Gill Sans</vt:lpstr>
      <vt:lpstr>Symbol</vt:lpstr>
      <vt:lpstr>Times</vt:lpstr>
      <vt:lpstr>Times New Roman</vt:lpstr>
      <vt:lpstr>Office Theme</vt:lpstr>
      <vt:lpstr>Equation</vt:lpstr>
      <vt:lpstr>Jupyter Notebook Moment Tensor Decomposition Tool</vt:lpstr>
      <vt:lpstr>Some Reading</vt:lpstr>
      <vt:lpstr>Example MT Inversion</vt:lpstr>
      <vt:lpstr>PowerPoint Presentation</vt:lpstr>
      <vt:lpstr>PowerPoint Presentation</vt:lpstr>
      <vt:lpstr>PowerPoint Presentation</vt:lpstr>
      <vt:lpstr>Seismic moment tensors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Jupyter Notebook MT Decomposition Tool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 Moment Tensor Decomposition Tool</dc:title>
  <dc:creator>Doug Dreger</dc:creator>
  <cp:lastModifiedBy>Doug Dreger</cp:lastModifiedBy>
  <cp:revision>17</cp:revision>
  <dcterms:created xsi:type="dcterms:W3CDTF">2020-09-14T16:00:59Z</dcterms:created>
  <dcterms:modified xsi:type="dcterms:W3CDTF">2020-09-14T19:17:31Z</dcterms:modified>
</cp:coreProperties>
</file>